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7" r:id="rId1"/>
  </p:sldMasterIdLst>
  <p:notesMasterIdLst>
    <p:notesMasterId r:id="rId18"/>
  </p:notesMasterIdLst>
  <p:sldIdLst>
    <p:sldId id="450" r:id="rId2"/>
    <p:sldId id="477" r:id="rId3"/>
    <p:sldId id="479" r:id="rId4"/>
    <p:sldId id="491" r:id="rId5"/>
    <p:sldId id="488" r:id="rId6"/>
    <p:sldId id="485" r:id="rId7"/>
    <p:sldId id="484" r:id="rId8"/>
    <p:sldId id="489" r:id="rId9"/>
    <p:sldId id="487" r:id="rId10"/>
    <p:sldId id="486" r:id="rId11"/>
    <p:sldId id="490" r:id="rId12"/>
    <p:sldId id="480" r:id="rId13"/>
    <p:sldId id="493" r:id="rId14"/>
    <p:sldId id="474" r:id="rId15"/>
    <p:sldId id="475" r:id="rId16"/>
    <p:sldId id="478" r:id="rId17"/>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長谷川雄一" initials="長谷川雄一" lastIdx="1" clrIdx="0">
    <p:extLst>
      <p:ext uri="{19B8F6BF-5375-455C-9EA6-DF929625EA0E}">
        <p15:presenceInfo xmlns:p15="http://schemas.microsoft.com/office/powerpoint/2012/main" userId="S-1-5-21-1536651254-652127733-1705399420-1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FF"/>
    <a:srgbClr val="0000CC"/>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1" autoAdjust="0"/>
    <p:restoredTop sz="92260" autoAdjust="0"/>
  </p:normalViewPr>
  <p:slideViewPr>
    <p:cSldViewPr snapToGrid="0">
      <p:cViewPr varScale="1">
        <p:scale>
          <a:sx n="67" d="100"/>
          <a:sy n="67" d="100"/>
        </p:scale>
        <p:origin x="1410" y="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2" d="100"/>
          <a:sy n="92" d="100"/>
        </p:scale>
        <p:origin x="2712"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18831" cy="493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pPr>
              <a:defRPr/>
            </a:pPr>
            <a:endParaRPr lang="en-US" altLang="ja-JP"/>
          </a:p>
        </p:txBody>
      </p:sp>
      <p:sp>
        <p:nvSpPr>
          <p:cNvPr id="7171" name="Rectangle 3"/>
          <p:cNvSpPr>
            <a:spLocks noGrp="1" noChangeArrowheads="1"/>
          </p:cNvSpPr>
          <p:nvPr>
            <p:ph type="dt" idx="1"/>
          </p:nvPr>
        </p:nvSpPr>
        <p:spPr bwMode="auto">
          <a:xfrm>
            <a:off x="3816933" y="0"/>
            <a:ext cx="2918831" cy="493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pPr>
              <a:defRPr/>
            </a:pPr>
            <a:endParaRPr lang="en-US" altLang="ja-JP"/>
          </a:p>
        </p:txBody>
      </p:sp>
      <p:sp>
        <p:nvSpPr>
          <p:cNvPr id="24580"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98102" y="4686499"/>
            <a:ext cx="4939560" cy="4439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174" name="Rectangle 6"/>
          <p:cNvSpPr>
            <a:spLocks noGrp="1" noChangeArrowheads="1"/>
          </p:cNvSpPr>
          <p:nvPr>
            <p:ph type="ftr" sz="quarter" idx="4"/>
          </p:nvPr>
        </p:nvSpPr>
        <p:spPr bwMode="auto">
          <a:xfrm>
            <a:off x="1" y="9372998"/>
            <a:ext cx="2918831" cy="49331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pPr>
              <a:defRPr/>
            </a:pPr>
            <a:endParaRPr lang="en-US" altLang="ja-JP"/>
          </a:p>
        </p:txBody>
      </p:sp>
      <p:sp>
        <p:nvSpPr>
          <p:cNvPr id="7175" name="Rectangle 7"/>
          <p:cNvSpPr>
            <a:spLocks noGrp="1" noChangeArrowheads="1"/>
          </p:cNvSpPr>
          <p:nvPr>
            <p:ph type="sldNum" sz="quarter" idx="5"/>
          </p:nvPr>
        </p:nvSpPr>
        <p:spPr bwMode="auto">
          <a:xfrm>
            <a:off x="3816933" y="9372998"/>
            <a:ext cx="2918831" cy="49331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pPr>
              <a:defRPr/>
            </a:pPr>
            <a:fld id="{32290210-53DC-4C3A-8B0D-E8BFA006B39A}" type="slidenum">
              <a:rPr lang="en-US" altLang="ja-JP"/>
              <a:pPr>
                <a:defRPr/>
              </a:pPr>
              <a:t>‹#›</a:t>
            </a:fld>
            <a:endParaRPr lang="en-US" altLang="ja-JP"/>
          </a:p>
        </p:txBody>
      </p:sp>
    </p:spTree>
    <p:extLst>
      <p:ext uri="{BB962C8B-B14F-4D97-AF65-F5344CB8AC3E}">
        <p14:creationId xmlns:p14="http://schemas.microsoft.com/office/powerpoint/2010/main" val="4153059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1</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167975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10</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3479136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11</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225091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12</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213717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13</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385541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14</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2631664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15</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675649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16</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123662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2</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44732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3</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dirty="0"/>
          </a:p>
        </p:txBody>
      </p:sp>
    </p:spTree>
    <p:extLst>
      <p:ext uri="{BB962C8B-B14F-4D97-AF65-F5344CB8AC3E}">
        <p14:creationId xmlns:p14="http://schemas.microsoft.com/office/powerpoint/2010/main" val="7587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4</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14213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5</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402199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6</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240831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7</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183988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8</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375411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229FE-9C7D-4ABB-8604-2EDD1002E465}" type="slidenum">
              <a:rPr lang="en-US" altLang="ja-JP"/>
              <a:pPr/>
              <a:t>9</a:t>
            </a:fld>
            <a:endParaRPr lang="en-US" altLang="ja-JP"/>
          </a:p>
        </p:txBody>
      </p:sp>
      <p:sp>
        <p:nvSpPr>
          <p:cNvPr id="6146" name="Rectangle 2"/>
          <p:cNvSpPr>
            <a:spLocks noGrp="1" noRot="1" noChangeAspect="1" noChangeArrowheads="1" noTextEdit="1"/>
          </p:cNvSpPr>
          <p:nvPr>
            <p:ph type="sldImg"/>
          </p:nvPr>
        </p:nvSpPr>
        <p:spPr>
          <a:xfrm>
            <a:off x="695325" y="738188"/>
            <a:ext cx="5345113" cy="3700462"/>
          </a:xfrm>
          <a:ln/>
        </p:spPr>
      </p:sp>
      <p:sp>
        <p:nvSpPr>
          <p:cNvPr id="6147" name="Rectangle 3"/>
          <p:cNvSpPr>
            <a:spLocks noGrp="1" noChangeArrowheads="1"/>
          </p:cNvSpPr>
          <p:nvPr>
            <p:ph type="body" idx="1"/>
          </p:nvPr>
        </p:nvSpPr>
        <p:spPr>
          <a:xfrm>
            <a:off x="673577" y="4686499"/>
            <a:ext cx="5388610" cy="4441554"/>
          </a:xfrm>
        </p:spPr>
        <p:txBody>
          <a:bodyPr/>
          <a:lstStyle/>
          <a:p>
            <a:endParaRPr lang="ja-JP" altLang="ja-JP"/>
          </a:p>
        </p:txBody>
      </p:sp>
    </p:spTree>
    <p:extLst>
      <p:ext uri="{BB962C8B-B14F-4D97-AF65-F5344CB8AC3E}">
        <p14:creationId xmlns:p14="http://schemas.microsoft.com/office/powerpoint/2010/main" val="233379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B9110B-85F9-4308-89D8-F9E4204434A4}"/>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0FE8FFD-25D0-4ED8-A65C-5C9354473555}"/>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CD925F5-1521-44BF-8D88-A5E5682AD9F1}"/>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1721D8F1-A66D-44A0-92C1-997C98D3E5BD}"/>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4E9A83E3-D3D9-4E6D-A020-C2CD9B322083}"/>
              </a:ext>
            </a:extLst>
          </p:cNvPr>
          <p:cNvSpPr>
            <a:spLocks noGrp="1"/>
          </p:cNvSpPr>
          <p:nvPr>
            <p:ph type="sldNum" sz="quarter" idx="12"/>
          </p:nvPr>
        </p:nvSpPr>
        <p:spPr/>
        <p:txBody>
          <a:bodyPr/>
          <a:lstStyle/>
          <a:p>
            <a:pPr>
              <a:defRPr/>
            </a:pPr>
            <a:fld id="{4E616A08-C878-40A4-AE20-1AF3194076AA}" type="slidenum">
              <a:rPr lang="en-US" altLang="ja-JP" smtClean="0"/>
              <a:pPr>
                <a:defRPr/>
              </a:pPr>
              <a:t>‹#›</a:t>
            </a:fld>
            <a:endParaRPr lang="en-US" altLang="ja-JP"/>
          </a:p>
        </p:txBody>
      </p:sp>
    </p:spTree>
    <p:extLst>
      <p:ext uri="{BB962C8B-B14F-4D97-AF65-F5344CB8AC3E}">
        <p14:creationId xmlns:p14="http://schemas.microsoft.com/office/powerpoint/2010/main" val="400266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86E62-5889-46F9-9452-404617775F6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D0E14B0-BE63-4DBD-8377-9B97B0F119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287EFE-8C93-4D67-9BCF-43A152E7E144}"/>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3E5CA6BE-21D4-472D-A3ED-DAFA6B63E34B}"/>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51F9545D-7382-471A-A567-0EB87AC0A20D}"/>
              </a:ext>
            </a:extLst>
          </p:cNvPr>
          <p:cNvSpPr>
            <a:spLocks noGrp="1"/>
          </p:cNvSpPr>
          <p:nvPr>
            <p:ph type="sldNum" sz="quarter" idx="12"/>
          </p:nvPr>
        </p:nvSpPr>
        <p:spPr/>
        <p:txBody>
          <a:bodyPr/>
          <a:lstStyle/>
          <a:p>
            <a:pPr>
              <a:defRPr/>
            </a:pPr>
            <a:fld id="{47CFEC51-F7ED-49B5-8D1E-C081A7492F15}" type="slidenum">
              <a:rPr lang="en-US" altLang="ja-JP" smtClean="0"/>
              <a:pPr>
                <a:defRPr/>
              </a:pPr>
              <a:t>‹#›</a:t>
            </a:fld>
            <a:endParaRPr lang="en-US" altLang="ja-JP"/>
          </a:p>
        </p:txBody>
      </p:sp>
    </p:spTree>
    <p:extLst>
      <p:ext uri="{BB962C8B-B14F-4D97-AF65-F5344CB8AC3E}">
        <p14:creationId xmlns:p14="http://schemas.microsoft.com/office/powerpoint/2010/main" val="419359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05DD3CF-682E-4F52-AF6A-5D8C970C34E6}"/>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0A38B91-92F4-47ED-B6AE-0A6606676F9C}"/>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D83BAE-2318-4C52-80F3-F74CD752C366}"/>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4906165F-6849-489B-92BD-542F06F2A267}"/>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87BF66DE-E1B6-4059-ACA3-0852DF3810E9}"/>
              </a:ext>
            </a:extLst>
          </p:cNvPr>
          <p:cNvSpPr>
            <a:spLocks noGrp="1"/>
          </p:cNvSpPr>
          <p:nvPr>
            <p:ph type="sldNum" sz="quarter" idx="12"/>
          </p:nvPr>
        </p:nvSpPr>
        <p:spPr/>
        <p:txBody>
          <a:bodyPr/>
          <a:lstStyle/>
          <a:p>
            <a:pPr>
              <a:defRPr/>
            </a:pPr>
            <a:fld id="{47CFEC51-F7ED-49B5-8D1E-C081A7492F15}" type="slidenum">
              <a:rPr lang="en-US" altLang="ja-JP" smtClean="0"/>
              <a:pPr>
                <a:defRPr/>
              </a:pPr>
              <a:t>‹#›</a:t>
            </a:fld>
            <a:endParaRPr lang="en-US" altLang="ja-JP"/>
          </a:p>
        </p:txBody>
      </p:sp>
    </p:spTree>
    <p:extLst>
      <p:ext uri="{BB962C8B-B14F-4D97-AF65-F5344CB8AC3E}">
        <p14:creationId xmlns:p14="http://schemas.microsoft.com/office/powerpoint/2010/main" val="361547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46762-F38E-45BF-8BDA-BE7651EC984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025BF5-AAEE-4621-B310-23B576FFC95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7B85A0-B924-4A4B-AEDC-EF811D3425AA}"/>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F179B5A6-27D8-44D2-B65B-B0AC0B22AE7C}"/>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1CE46974-C48A-44ED-B776-BF20CA38F8EC}"/>
              </a:ext>
            </a:extLst>
          </p:cNvPr>
          <p:cNvSpPr>
            <a:spLocks noGrp="1"/>
          </p:cNvSpPr>
          <p:nvPr>
            <p:ph type="sldNum" sz="quarter" idx="12"/>
          </p:nvPr>
        </p:nvSpPr>
        <p:spPr/>
        <p:txBody>
          <a:bodyPr/>
          <a:lstStyle/>
          <a:p>
            <a:pPr>
              <a:defRPr/>
            </a:pPr>
            <a:fld id="{47CFEC51-F7ED-49B5-8D1E-C081A7492F15}" type="slidenum">
              <a:rPr lang="en-US" altLang="ja-JP" smtClean="0"/>
              <a:pPr>
                <a:defRPr/>
              </a:pPr>
              <a:t>‹#›</a:t>
            </a:fld>
            <a:endParaRPr lang="en-US" altLang="ja-JP"/>
          </a:p>
        </p:txBody>
      </p:sp>
    </p:spTree>
    <p:extLst>
      <p:ext uri="{BB962C8B-B14F-4D97-AF65-F5344CB8AC3E}">
        <p14:creationId xmlns:p14="http://schemas.microsoft.com/office/powerpoint/2010/main" val="27198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D9CBA5-10EF-4DB7-80D9-A77947EEA631}"/>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1591EB-4287-4992-B24C-3D22A2D62995}"/>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A01515E-9F01-4840-B6B9-453B420478DB}"/>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CBBED1EC-3B68-44EE-A07B-3852BF180A22}"/>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3F9EC843-50B5-4D07-9001-CF2D3FDCE07C}"/>
              </a:ext>
            </a:extLst>
          </p:cNvPr>
          <p:cNvSpPr>
            <a:spLocks noGrp="1"/>
          </p:cNvSpPr>
          <p:nvPr>
            <p:ph type="sldNum" sz="quarter" idx="12"/>
          </p:nvPr>
        </p:nvSpPr>
        <p:spPr/>
        <p:txBody>
          <a:bodyPr/>
          <a:lstStyle/>
          <a:p>
            <a:pPr>
              <a:defRPr/>
            </a:pPr>
            <a:fld id="{81572EE8-CAD1-41BA-AEB7-17C3670BA0FC}" type="slidenum">
              <a:rPr lang="en-US" altLang="ja-JP" smtClean="0"/>
              <a:pPr>
                <a:defRPr/>
              </a:pPr>
              <a:t>‹#›</a:t>
            </a:fld>
            <a:endParaRPr lang="en-US" altLang="ja-JP"/>
          </a:p>
        </p:txBody>
      </p:sp>
    </p:spTree>
    <p:extLst>
      <p:ext uri="{BB962C8B-B14F-4D97-AF65-F5344CB8AC3E}">
        <p14:creationId xmlns:p14="http://schemas.microsoft.com/office/powerpoint/2010/main" val="368783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010BFA-35A9-4B74-8AF6-D6301BC3B71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5E0163-9A85-4259-82F1-6E8F13DBAF1E}"/>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E62528C-8D6E-44C7-ACB6-EC003BF737D1}"/>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C6AD7C6-5DAF-450D-85CD-174D660ED4D7}"/>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B0E62C9D-F7B8-4426-85F3-ABE50CB69D73}"/>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45EDD464-E8B3-499B-AE63-B31BB5FB0114}"/>
              </a:ext>
            </a:extLst>
          </p:cNvPr>
          <p:cNvSpPr>
            <a:spLocks noGrp="1"/>
          </p:cNvSpPr>
          <p:nvPr>
            <p:ph type="sldNum" sz="quarter" idx="12"/>
          </p:nvPr>
        </p:nvSpPr>
        <p:spPr/>
        <p:txBody>
          <a:bodyPr/>
          <a:lstStyle/>
          <a:p>
            <a:pPr>
              <a:defRPr/>
            </a:pPr>
            <a:fld id="{47CFEC51-F7ED-49B5-8D1E-C081A7492F15}" type="slidenum">
              <a:rPr lang="en-US" altLang="ja-JP" smtClean="0"/>
              <a:pPr>
                <a:defRPr/>
              </a:pPr>
              <a:t>‹#›</a:t>
            </a:fld>
            <a:endParaRPr lang="en-US" altLang="ja-JP"/>
          </a:p>
        </p:txBody>
      </p:sp>
    </p:spTree>
    <p:extLst>
      <p:ext uri="{BB962C8B-B14F-4D97-AF65-F5344CB8AC3E}">
        <p14:creationId xmlns:p14="http://schemas.microsoft.com/office/powerpoint/2010/main" val="261461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ADB5F-6F86-4620-BE5D-6EA97B1286C2}"/>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190A47-A7A4-41E6-A329-C9A1EDDC20C3}"/>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998EA2F-F176-456E-82C6-FA013152E5F7}"/>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627F9BD-A7D7-4F3C-B5EF-F5F04616C44D}"/>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D03EAB7-9BA1-4534-BAC1-85426CD3C051}"/>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81A2C43-6497-4B98-858B-AEC288F923E5}"/>
              </a:ext>
            </a:extLst>
          </p:cNvPr>
          <p:cNvSpPr>
            <a:spLocks noGrp="1"/>
          </p:cNvSpPr>
          <p:nvPr>
            <p:ph type="dt" sz="half" idx="10"/>
          </p:nvPr>
        </p:nvSpPr>
        <p:spPr/>
        <p:txBody>
          <a:bodyPr/>
          <a:lstStyle/>
          <a:p>
            <a:pPr>
              <a:defRPr/>
            </a:pPr>
            <a:endParaRPr lang="en-US" altLang="ja-JP"/>
          </a:p>
        </p:txBody>
      </p:sp>
      <p:sp>
        <p:nvSpPr>
          <p:cNvPr id="8" name="フッター プレースホルダー 7">
            <a:extLst>
              <a:ext uri="{FF2B5EF4-FFF2-40B4-BE49-F238E27FC236}">
                <a16:creationId xmlns:a16="http://schemas.microsoft.com/office/drawing/2014/main" id="{7A781D24-2695-4DDD-8524-DA7BA8A8C8A7}"/>
              </a:ext>
            </a:extLst>
          </p:cNvPr>
          <p:cNvSpPr>
            <a:spLocks noGrp="1"/>
          </p:cNvSpPr>
          <p:nvPr>
            <p:ph type="ftr" sz="quarter" idx="11"/>
          </p:nvPr>
        </p:nvSpPr>
        <p:spPr/>
        <p:txBody>
          <a:bodyPr/>
          <a:lstStyle/>
          <a:p>
            <a:pPr>
              <a:defRPr/>
            </a:pPr>
            <a:endParaRPr lang="en-US" altLang="ja-JP"/>
          </a:p>
        </p:txBody>
      </p:sp>
      <p:sp>
        <p:nvSpPr>
          <p:cNvPr id="9" name="スライド番号プレースホルダー 8">
            <a:extLst>
              <a:ext uri="{FF2B5EF4-FFF2-40B4-BE49-F238E27FC236}">
                <a16:creationId xmlns:a16="http://schemas.microsoft.com/office/drawing/2014/main" id="{AB9E0F3C-122B-481B-966C-4D454DA4910C}"/>
              </a:ext>
            </a:extLst>
          </p:cNvPr>
          <p:cNvSpPr>
            <a:spLocks noGrp="1"/>
          </p:cNvSpPr>
          <p:nvPr>
            <p:ph type="sldNum" sz="quarter" idx="12"/>
          </p:nvPr>
        </p:nvSpPr>
        <p:spPr/>
        <p:txBody>
          <a:bodyPr/>
          <a:lstStyle/>
          <a:p>
            <a:pPr>
              <a:defRPr/>
            </a:pPr>
            <a:fld id="{47CFEC51-F7ED-49B5-8D1E-C081A7492F15}" type="slidenum">
              <a:rPr lang="en-US" altLang="ja-JP" smtClean="0"/>
              <a:pPr>
                <a:defRPr/>
              </a:pPr>
              <a:t>‹#›</a:t>
            </a:fld>
            <a:endParaRPr lang="en-US" altLang="ja-JP"/>
          </a:p>
        </p:txBody>
      </p:sp>
    </p:spTree>
    <p:extLst>
      <p:ext uri="{BB962C8B-B14F-4D97-AF65-F5344CB8AC3E}">
        <p14:creationId xmlns:p14="http://schemas.microsoft.com/office/powerpoint/2010/main" val="283026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4189C-46B4-4ED4-8381-4BABD44896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7F23067-7C37-4CF7-B762-11591FE6D0B4}"/>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D3CA327E-FB8B-420C-BB28-2048A877D796}"/>
              </a:ext>
            </a:extLst>
          </p:cNvPr>
          <p:cNvSpPr>
            <a:spLocks noGrp="1"/>
          </p:cNvSpPr>
          <p:nvPr>
            <p:ph type="ftr" sz="quarter" idx="11"/>
          </p:nvPr>
        </p:nvSpPr>
        <p:spPr/>
        <p:txBody>
          <a:bodyPr/>
          <a:lstStyle/>
          <a:p>
            <a:pPr>
              <a:defRPr/>
            </a:pPr>
            <a:endParaRPr lang="en-US" altLang="ja-JP"/>
          </a:p>
        </p:txBody>
      </p:sp>
      <p:sp>
        <p:nvSpPr>
          <p:cNvPr id="5" name="スライド番号プレースホルダー 4">
            <a:extLst>
              <a:ext uri="{FF2B5EF4-FFF2-40B4-BE49-F238E27FC236}">
                <a16:creationId xmlns:a16="http://schemas.microsoft.com/office/drawing/2014/main" id="{771C6FC3-53F6-4263-8BA9-D5BC3FBA14F9}"/>
              </a:ext>
            </a:extLst>
          </p:cNvPr>
          <p:cNvSpPr>
            <a:spLocks noGrp="1"/>
          </p:cNvSpPr>
          <p:nvPr>
            <p:ph type="sldNum" sz="quarter" idx="12"/>
          </p:nvPr>
        </p:nvSpPr>
        <p:spPr/>
        <p:txBody>
          <a:bodyPr/>
          <a:lstStyle/>
          <a:p>
            <a:pPr>
              <a:defRPr/>
            </a:pPr>
            <a:fld id="{2EBCBA34-9540-4943-A080-5FF74A8AFFB0}" type="slidenum">
              <a:rPr lang="en-US" altLang="ja-JP" smtClean="0"/>
              <a:pPr>
                <a:defRPr/>
              </a:pPr>
              <a:t>‹#›</a:t>
            </a:fld>
            <a:endParaRPr lang="en-US" altLang="ja-JP"/>
          </a:p>
        </p:txBody>
      </p:sp>
    </p:spTree>
    <p:extLst>
      <p:ext uri="{BB962C8B-B14F-4D97-AF65-F5344CB8AC3E}">
        <p14:creationId xmlns:p14="http://schemas.microsoft.com/office/powerpoint/2010/main" val="254674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A38665C-6132-4D73-AD79-A0D8FCC53DC7}"/>
              </a:ext>
            </a:extLst>
          </p:cNvPr>
          <p:cNvSpPr>
            <a:spLocks noGrp="1"/>
          </p:cNvSpPr>
          <p:nvPr>
            <p:ph type="dt" sz="half" idx="10"/>
          </p:nvPr>
        </p:nvSpPr>
        <p:spPr/>
        <p:txBody>
          <a:bodyPr/>
          <a:lstStyle/>
          <a:p>
            <a:pPr>
              <a:defRPr/>
            </a:pPr>
            <a:endParaRPr lang="en-US" altLang="ja-JP"/>
          </a:p>
        </p:txBody>
      </p:sp>
      <p:sp>
        <p:nvSpPr>
          <p:cNvPr id="3" name="フッター プレースホルダー 2">
            <a:extLst>
              <a:ext uri="{FF2B5EF4-FFF2-40B4-BE49-F238E27FC236}">
                <a16:creationId xmlns:a16="http://schemas.microsoft.com/office/drawing/2014/main" id="{0B5EB832-4CE8-46AC-9873-A95FB9840C78}"/>
              </a:ext>
            </a:extLst>
          </p:cNvPr>
          <p:cNvSpPr>
            <a:spLocks noGrp="1"/>
          </p:cNvSpPr>
          <p:nvPr>
            <p:ph type="ftr" sz="quarter" idx="11"/>
          </p:nvPr>
        </p:nvSpPr>
        <p:spPr/>
        <p:txBody>
          <a:bodyPr/>
          <a:lstStyle/>
          <a:p>
            <a:pPr>
              <a:defRPr/>
            </a:pPr>
            <a:endParaRPr lang="en-US" altLang="ja-JP"/>
          </a:p>
        </p:txBody>
      </p:sp>
      <p:sp>
        <p:nvSpPr>
          <p:cNvPr id="4" name="スライド番号プレースホルダー 3">
            <a:extLst>
              <a:ext uri="{FF2B5EF4-FFF2-40B4-BE49-F238E27FC236}">
                <a16:creationId xmlns:a16="http://schemas.microsoft.com/office/drawing/2014/main" id="{C1F6C449-983C-4B0E-9BC8-2851EBCFB580}"/>
              </a:ext>
            </a:extLst>
          </p:cNvPr>
          <p:cNvSpPr>
            <a:spLocks noGrp="1"/>
          </p:cNvSpPr>
          <p:nvPr>
            <p:ph type="sldNum" sz="quarter" idx="12"/>
          </p:nvPr>
        </p:nvSpPr>
        <p:spPr/>
        <p:txBody>
          <a:bodyPr/>
          <a:lstStyle/>
          <a:p>
            <a:pPr>
              <a:defRPr/>
            </a:pPr>
            <a:fld id="{8E35E0B3-DAA0-403B-9619-653A2E8C6A24}" type="slidenum">
              <a:rPr lang="en-US" altLang="ja-JP" smtClean="0"/>
              <a:pPr>
                <a:defRPr/>
              </a:pPr>
              <a:t>‹#›</a:t>
            </a:fld>
            <a:endParaRPr lang="en-US" altLang="ja-JP"/>
          </a:p>
        </p:txBody>
      </p:sp>
    </p:spTree>
    <p:extLst>
      <p:ext uri="{BB962C8B-B14F-4D97-AF65-F5344CB8AC3E}">
        <p14:creationId xmlns:p14="http://schemas.microsoft.com/office/powerpoint/2010/main" val="262956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0C2306-580D-47D6-9F3F-03B11DC4E213}"/>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B22AFA-9AB3-44EB-ADD9-A7ABCDE87E4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F1B0BD7-8183-4D87-B0DE-05EA4AEDDE0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D7F178F-41AE-4F24-B3F3-17FC5C9A7778}"/>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00517776-5C49-42DD-829B-BDC31FA48BEF}"/>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EE0EB1DA-4F17-4DC3-948F-8AAFBC0C1846}"/>
              </a:ext>
            </a:extLst>
          </p:cNvPr>
          <p:cNvSpPr>
            <a:spLocks noGrp="1"/>
          </p:cNvSpPr>
          <p:nvPr>
            <p:ph type="sldNum" sz="quarter" idx="12"/>
          </p:nvPr>
        </p:nvSpPr>
        <p:spPr/>
        <p:txBody>
          <a:bodyPr/>
          <a:lstStyle/>
          <a:p>
            <a:pPr>
              <a:defRPr/>
            </a:pPr>
            <a:fld id="{47CFEC51-F7ED-49B5-8D1E-C081A7492F15}" type="slidenum">
              <a:rPr lang="en-US" altLang="ja-JP" smtClean="0"/>
              <a:pPr>
                <a:defRPr/>
              </a:pPr>
              <a:t>‹#›</a:t>
            </a:fld>
            <a:endParaRPr lang="en-US" altLang="ja-JP"/>
          </a:p>
        </p:txBody>
      </p:sp>
    </p:spTree>
    <p:extLst>
      <p:ext uri="{BB962C8B-B14F-4D97-AF65-F5344CB8AC3E}">
        <p14:creationId xmlns:p14="http://schemas.microsoft.com/office/powerpoint/2010/main" val="84756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AA486-CCF2-488D-ADED-38E0250E709A}"/>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4C1496-F850-4A27-B3F8-600D2353AA38}"/>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0FA5A156-72D4-4693-B366-80AE8EDAA27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A82157-3D47-4F8D-AB71-ADFF33D1A7A7}"/>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1D5D352A-3133-4FFC-A1B0-5EA35D2D1FE3}"/>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75B31F8E-97EB-4DEE-B84C-011EFDA8D4F6}"/>
              </a:ext>
            </a:extLst>
          </p:cNvPr>
          <p:cNvSpPr>
            <a:spLocks noGrp="1"/>
          </p:cNvSpPr>
          <p:nvPr>
            <p:ph type="sldNum" sz="quarter" idx="12"/>
          </p:nvPr>
        </p:nvSpPr>
        <p:spPr/>
        <p:txBody>
          <a:bodyPr/>
          <a:lstStyle/>
          <a:p>
            <a:pPr>
              <a:defRPr/>
            </a:pPr>
            <a:fld id="{47CFEC51-F7ED-49B5-8D1E-C081A7492F15}" type="slidenum">
              <a:rPr lang="en-US" altLang="ja-JP" smtClean="0"/>
              <a:pPr>
                <a:defRPr/>
              </a:pPr>
              <a:t>‹#›</a:t>
            </a:fld>
            <a:endParaRPr lang="en-US" altLang="ja-JP"/>
          </a:p>
        </p:txBody>
      </p:sp>
    </p:spTree>
    <p:extLst>
      <p:ext uri="{BB962C8B-B14F-4D97-AF65-F5344CB8AC3E}">
        <p14:creationId xmlns:p14="http://schemas.microsoft.com/office/powerpoint/2010/main" val="29569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DA9FA7-DD91-49D0-9AC0-11B3C21E3983}"/>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F23BCFF-01EC-4C12-B646-8A1C6C0259C8}"/>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31CF1A-A6BC-47A0-BD82-D17EB486D5C1}"/>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F7E9DC89-61D9-4BF5-99E8-B8B6F2438A19}"/>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14B7E0B7-E850-45FB-AD12-82E2047CD021}"/>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47CFEC51-F7ED-49B5-8D1E-C081A7492F15}" type="slidenum">
              <a:rPr lang="en-US" altLang="ja-JP" smtClean="0"/>
              <a:pPr>
                <a:defRPr/>
              </a:pPr>
              <a:t>‹#›</a:t>
            </a:fld>
            <a:endParaRPr lang="en-US" altLang="ja-JP"/>
          </a:p>
        </p:txBody>
      </p:sp>
    </p:spTree>
    <p:extLst>
      <p:ext uri="{BB962C8B-B14F-4D97-AF65-F5344CB8AC3E}">
        <p14:creationId xmlns:p14="http://schemas.microsoft.com/office/powerpoint/2010/main" val="1275849451"/>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hikari-kogyo.com/"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hyperlink" Target="https://www.hikari-kogyo.com/" TargetMode="Externa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hyperlink" Target="https://www.hikari-kogy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Line 10"/>
          <p:cNvSpPr>
            <a:spLocks noChangeShapeType="1"/>
          </p:cNvSpPr>
          <p:nvPr/>
        </p:nvSpPr>
        <p:spPr bwMode="auto">
          <a:xfrm>
            <a:off x="822420" y="6397002"/>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 name="正方形/長方形 2"/>
          <p:cNvSpPr/>
          <p:nvPr/>
        </p:nvSpPr>
        <p:spPr>
          <a:xfrm>
            <a:off x="1208584" y="2081836"/>
            <a:ext cx="7488832" cy="3477875"/>
          </a:xfrm>
          <a:prstGeom prst="rect">
            <a:avLst/>
          </a:prstGeom>
        </p:spPr>
        <p:txBody>
          <a:bodyPr wrap="square">
            <a:spAutoFit/>
          </a:bodyPr>
          <a:lstStyle/>
          <a:p>
            <a:pPr algn="ctr"/>
            <a:endParaRPr lang="en-US" altLang="ja-JP" sz="2400" kern="100" dirty="0">
              <a:effectLst/>
              <a:latin typeface="ＭＳ ゴシック" panose="020B0609070205080204" pitchFamily="49" charset="-128"/>
              <a:cs typeface="Times New Roman" panose="02020603050405020304" pitchFamily="18" charset="0"/>
            </a:endParaRPr>
          </a:p>
          <a:p>
            <a:pPr algn="ctr"/>
            <a:r>
              <a:rPr lang="en-US" altLang="ja-JP" sz="2800" u="sng" kern="100" dirty="0">
                <a:effectLst/>
                <a:latin typeface="ＭＳ ゴシック" panose="020B0609070205080204" pitchFamily="49" charset="-128"/>
                <a:cs typeface="Times New Roman" panose="02020603050405020304" pitchFamily="18" charset="0"/>
              </a:rPr>
              <a:t>UL</a:t>
            </a:r>
            <a:r>
              <a:rPr lang="ja-JP" altLang="ja-JP" sz="2800" u="sng" kern="100" dirty="0">
                <a:effectLst/>
                <a:ea typeface="ＭＳ ゴシック" panose="020B0609070205080204" pitchFamily="49" charset="-128"/>
                <a:cs typeface="Times New Roman" panose="02020603050405020304" pitchFamily="18" charset="0"/>
              </a:rPr>
              <a:t>プレスでプレス加工限界の</a:t>
            </a:r>
            <a:r>
              <a:rPr lang="en-US" altLang="ja-JP" sz="2800" u="sng" kern="100" dirty="0">
                <a:effectLst/>
                <a:ea typeface="ＭＳ ゴシック" panose="020B0609070205080204" pitchFamily="49" charset="-128"/>
                <a:cs typeface="Times New Roman" panose="02020603050405020304" pitchFamily="18" charset="0"/>
              </a:rPr>
              <a:t>16</a:t>
            </a:r>
            <a:r>
              <a:rPr lang="ja-JP" altLang="ja-JP" sz="2800" u="sng" kern="100" dirty="0">
                <a:effectLst/>
                <a:ea typeface="ＭＳ ゴシック" panose="020B0609070205080204" pitchFamily="49" charset="-128"/>
                <a:cs typeface="Times New Roman" panose="02020603050405020304" pitchFamily="18" charset="0"/>
              </a:rPr>
              <a:t>分の</a:t>
            </a:r>
            <a:r>
              <a:rPr lang="en-US" altLang="ja-JP" sz="2800" u="sng" kern="100" dirty="0">
                <a:effectLst/>
                <a:ea typeface="ＭＳ ゴシック" panose="020B0609070205080204" pitchFamily="49" charset="-128"/>
                <a:cs typeface="Times New Roman" panose="02020603050405020304" pitchFamily="18" charset="0"/>
              </a:rPr>
              <a:t>1</a:t>
            </a:r>
            <a:r>
              <a:rPr lang="ja-JP" altLang="ja-JP" sz="2800" u="sng" kern="100" dirty="0">
                <a:effectLst/>
                <a:ea typeface="ＭＳ ゴシック" panose="020B0609070205080204" pitchFamily="49" charset="-128"/>
                <a:cs typeface="Times New Roman" panose="02020603050405020304" pitchFamily="18" charset="0"/>
              </a:rPr>
              <a:t>を実現</a:t>
            </a:r>
            <a:endParaRPr lang="en-US" altLang="ja-JP" sz="2800" u="sng" kern="100" dirty="0">
              <a:effectLst/>
              <a:ea typeface="ＭＳ ゴシック" panose="020B0609070205080204" pitchFamily="49" charset="-128"/>
              <a:cs typeface="Times New Roman" panose="02020603050405020304" pitchFamily="18" charset="0"/>
            </a:endParaRPr>
          </a:p>
          <a:p>
            <a:pPr algn="ctr"/>
            <a:r>
              <a:rPr lang="ja-JP" altLang="en-US" sz="2400" kern="100" dirty="0">
                <a:ea typeface="ＭＳ ゴシック" panose="020B0609070205080204" pitchFamily="49" charset="-128"/>
                <a:cs typeface="Times New Roman" panose="02020603050405020304" pitchFamily="18" charset="0"/>
              </a:rPr>
              <a:t>（自動車用厚板フランジ部品）</a:t>
            </a:r>
            <a:endParaRPr lang="en-US" altLang="ja-JP" sz="2400" kern="100" dirty="0">
              <a:effectLst/>
              <a:ea typeface="ＭＳ ゴシック" panose="020B0609070205080204" pitchFamily="49" charset="-128"/>
              <a:cs typeface="Times New Roman" panose="02020603050405020304" pitchFamily="18" charset="0"/>
            </a:endParaRPr>
          </a:p>
          <a:p>
            <a:pPr algn="ctr"/>
            <a:endParaRPr lang="en-US" altLang="ja-JP" sz="2400" dirty="0"/>
          </a:p>
          <a:p>
            <a:pPr algn="ctr"/>
            <a:endParaRPr lang="en-US" altLang="ja-JP" sz="2000" kern="100" dirty="0">
              <a:effectLst/>
              <a:ea typeface="ＭＳ ゴシック" panose="020B0609070205080204" pitchFamily="49" charset="-128"/>
              <a:cs typeface="Times New Roman" panose="02020603050405020304" pitchFamily="18" charset="0"/>
            </a:endParaRPr>
          </a:p>
          <a:p>
            <a:pPr algn="ctr"/>
            <a:endParaRPr lang="en-US" altLang="ja-JP" sz="2000" kern="100" dirty="0">
              <a:ea typeface="ＭＳ ゴシック" panose="020B0609070205080204" pitchFamily="49" charset="-128"/>
              <a:cs typeface="Times New Roman" panose="02020603050405020304" pitchFamily="18" charset="0"/>
            </a:endParaRPr>
          </a:p>
          <a:p>
            <a:pPr algn="ctr"/>
            <a:endParaRPr lang="en-US" altLang="ja-JP" sz="2000" kern="100" dirty="0">
              <a:ea typeface="ＭＳ ゴシック" panose="020B0609070205080204" pitchFamily="49" charset="-128"/>
              <a:cs typeface="Times New Roman" panose="02020603050405020304" pitchFamily="18" charset="0"/>
            </a:endParaRPr>
          </a:p>
          <a:p>
            <a:pPr algn="ctr"/>
            <a:endParaRPr lang="en-US" altLang="ja-JP" sz="2000" kern="100" dirty="0">
              <a:ea typeface="ＭＳ ゴシック" panose="020B0609070205080204" pitchFamily="49" charset="-128"/>
              <a:cs typeface="Times New Roman" panose="02020603050405020304" pitchFamily="18" charset="0"/>
            </a:endParaRPr>
          </a:p>
          <a:p>
            <a:pPr algn="ctr"/>
            <a:r>
              <a:rPr lang="ja-JP" altLang="en-US" sz="2000" kern="100" dirty="0">
                <a:effectLst/>
                <a:ea typeface="ＭＳ ゴシック" panose="020B0609070205080204" pitchFamily="49" charset="-128"/>
                <a:cs typeface="Times New Roman" panose="02020603050405020304" pitchFamily="18" charset="0"/>
              </a:rPr>
              <a:t>　　　　　</a:t>
            </a:r>
            <a:r>
              <a:rPr lang="ja-JP" altLang="ja-JP" sz="2000" kern="100" dirty="0">
                <a:effectLst/>
                <a:ea typeface="ＭＳ ゴシック" panose="020B0609070205080204" pitchFamily="49" charset="-128"/>
                <a:cs typeface="Times New Roman" panose="02020603050405020304" pitchFamily="18" charset="0"/>
              </a:rPr>
              <a:t>アイダエンジニアリング株式会社</a:t>
            </a:r>
            <a:r>
              <a:rPr lang="ja-JP" altLang="en-US" sz="1600" kern="100" dirty="0">
                <a:effectLst/>
                <a:ea typeface="ＭＳ ゴシック" panose="020B0609070205080204" pitchFamily="49" charset="-128"/>
                <a:cs typeface="Times New Roman" panose="02020603050405020304" pitchFamily="18" charset="0"/>
              </a:rPr>
              <a:t>（鍛圧機械</a:t>
            </a:r>
            <a:r>
              <a:rPr lang="ja-JP" altLang="en-US" sz="1600" kern="100" dirty="0">
                <a:ea typeface="ＭＳ ゴシック" panose="020B0609070205080204" pitchFamily="49" charset="-128"/>
                <a:cs typeface="Times New Roman" panose="02020603050405020304" pitchFamily="18" charset="0"/>
              </a:rPr>
              <a:t>）</a:t>
            </a:r>
            <a:r>
              <a:rPr lang="en-US" altLang="ja-JP" sz="1200" kern="100" dirty="0">
                <a:ea typeface="ＭＳ ゴシック" panose="020B0609070205080204" pitchFamily="49" charset="-128"/>
                <a:cs typeface="Times New Roman" panose="02020603050405020304" pitchFamily="18" charset="0"/>
              </a:rPr>
              <a:t>※</a:t>
            </a:r>
            <a:r>
              <a:rPr lang="ja-JP" altLang="en-US" sz="1200" kern="100" dirty="0">
                <a:effectLst/>
                <a:ea typeface="ＭＳ ゴシック" panose="020B0609070205080204" pitchFamily="49" charset="-128"/>
                <a:cs typeface="Times New Roman" panose="02020603050405020304" pitchFamily="18" charset="0"/>
              </a:rPr>
              <a:t>応募代表者</a:t>
            </a:r>
            <a:endParaRPr lang="en-US" altLang="ja-JP" sz="1200" kern="100" dirty="0">
              <a:ea typeface="ＭＳ ゴシック" panose="020B0609070205080204" pitchFamily="49" charset="-128"/>
              <a:cs typeface="Times New Roman" panose="02020603050405020304" pitchFamily="18" charset="0"/>
            </a:endParaRPr>
          </a:p>
          <a:p>
            <a:pPr algn="ctr"/>
            <a:r>
              <a:rPr lang="ja-JP" altLang="ja-JP" sz="2000" kern="100" dirty="0">
                <a:effectLst/>
                <a:ea typeface="ＭＳ ゴシック" panose="020B0609070205080204" pitchFamily="49" charset="-128"/>
                <a:cs typeface="Times New Roman" panose="02020603050405020304" pitchFamily="18" charset="0"/>
              </a:rPr>
              <a:t>光工業株式会社</a:t>
            </a:r>
            <a:r>
              <a:rPr lang="ja-JP" altLang="en-US" sz="1600" kern="100" dirty="0">
                <a:effectLst/>
                <a:ea typeface="ＭＳ ゴシック" panose="020B0609070205080204" pitchFamily="49" charset="-128"/>
                <a:cs typeface="Times New Roman" panose="02020603050405020304" pitchFamily="18" charset="0"/>
              </a:rPr>
              <a:t>（製品加工・金型）</a:t>
            </a:r>
            <a:endParaRPr lang="en-US" altLang="ja-JP" sz="1600" dirty="0"/>
          </a:p>
        </p:txBody>
      </p:sp>
      <p:pic>
        <p:nvPicPr>
          <p:cNvPr id="5" name="図 4">
            <a:extLst>
              <a:ext uri="{FF2B5EF4-FFF2-40B4-BE49-F238E27FC236}">
                <a16:creationId xmlns:a16="http://schemas.microsoft.com/office/drawing/2014/main" id="{97195097-9A55-4049-9506-B647A1DA3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89" y="971329"/>
            <a:ext cx="2581717" cy="651121"/>
          </a:xfrm>
          <a:prstGeom prst="rect">
            <a:avLst/>
          </a:prstGeom>
        </p:spPr>
      </p:pic>
      <p:sp>
        <p:nvSpPr>
          <p:cNvPr id="7" name="テキスト ボックス 6">
            <a:extLst>
              <a:ext uri="{FF2B5EF4-FFF2-40B4-BE49-F238E27FC236}">
                <a16:creationId xmlns:a16="http://schemas.microsoft.com/office/drawing/2014/main" id="{921B8F62-B7FF-4806-8833-BFECB56FE49F}"/>
              </a:ext>
            </a:extLst>
          </p:cNvPr>
          <p:cNvSpPr txBox="1"/>
          <p:nvPr/>
        </p:nvSpPr>
        <p:spPr>
          <a:xfrm>
            <a:off x="7303451" y="374302"/>
            <a:ext cx="2528800" cy="307777"/>
          </a:xfrm>
          <a:prstGeom prst="rect">
            <a:avLst/>
          </a:prstGeom>
          <a:noFill/>
        </p:spPr>
        <p:txBody>
          <a:bodyPr wrap="square" rtlCol="0">
            <a:spAutoFit/>
          </a:bodyPr>
          <a:lstStyle/>
          <a:p>
            <a:r>
              <a:rPr lang="en-US" altLang="ja-JP" sz="1400" dirty="0"/>
              <a:t>                  2022</a:t>
            </a:r>
            <a:r>
              <a:rPr lang="ja-JP" altLang="en-US" sz="1400" dirty="0"/>
              <a:t>年</a:t>
            </a:r>
            <a:r>
              <a:rPr lang="en-US" altLang="ja-JP" sz="1400" dirty="0"/>
              <a:t>11</a:t>
            </a:r>
            <a:r>
              <a:rPr lang="ja-JP" altLang="en-US" sz="1400" dirty="0"/>
              <a:t>月</a:t>
            </a:r>
            <a:r>
              <a:rPr lang="en-US" altLang="ja-JP" sz="1400" dirty="0"/>
              <a:t>9</a:t>
            </a:r>
            <a:r>
              <a:rPr lang="ja-JP" altLang="en-US" sz="1400" dirty="0"/>
              <a:t>日</a:t>
            </a:r>
            <a:endParaRPr kumimoji="1" lang="en-US" altLang="ja-JP" sz="1400" dirty="0"/>
          </a:p>
        </p:txBody>
      </p:sp>
    </p:spTree>
    <p:extLst>
      <p:ext uri="{BB962C8B-B14F-4D97-AF65-F5344CB8AC3E}">
        <p14:creationId xmlns:p14="http://schemas.microsoft.com/office/powerpoint/2010/main" val="10685029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3550676" y="114602"/>
            <a:ext cx="2698175" cy="523220"/>
          </a:xfrm>
          <a:prstGeom prst="rect">
            <a:avLst/>
          </a:prstGeom>
        </p:spPr>
        <p:txBody>
          <a:bodyPr wrap="none">
            <a:spAutoFit/>
          </a:bodyPr>
          <a:lstStyle/>
          <a:p>
            <a:pPr algn="l"/>
            <a:r>
              <a:rPr lang="ja-JP" altLang="en-US" sz="2800" dirty="0">
                <a:latin typeface="+mn-ea"/>
              </a:rPr>
              <a:t>特殊構造の金型</a:t>
            </a:r>
            <a:endParaRPr lang="en-US" altLang="ja-JP" sz="28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FAEC033-C249-4B40-ABB7-BD4D5F496A00}"/>
              </a:ext>
            </a:extLst>
          </p:cNvPr>
          <p:cNvSpPr>
            <a:spLocks noGrp="1"/>
          </p:cNvSpPr>
          <p:nvPr>
            <p:ph type="title"/>
          </p:nvPr>
        </p:nvSpPr>
        <p:spPr>
          <a:xfrm>
            <a:off x="859333" y="861365"/>
            <a:ext cx="8250405" cy="676272"/>
          </a:xfrm>
        </p:spPr>
        <p:txBody>
          <a:bodyPr/>
          <a:lstStyle/>
          <a:p>
            <a:pPr algn="ctr"/>
            <a:r>
              <a:rPr kumimoji="1" lang="ja-JP" altLang="en-US" dirty="0"/>
              <a:t>比較２</a:t>
            </a:r>
          </a:p>
        </p:txBody>
      </p:sp>
      <p:pic>
        <p:nvPicPr>
          <p:cNvPr id="6" name="コンテンツ プレースホルダー 5">
            <a:extLst>
              <a:ext uri="{FF2B5EF4-FFF2-40B4-BE49-F238E27FC236}">
                <a16:creationId xmlns:a16="http://schemas.microsoft.com/office/drawing/2014/main" id="{4C2FDCC9-3933-4279-88BB-73F1D5F206AE}"/>
              </a:ext>
            </a:extLst>
          </p:cNvPr>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l="8806" t="18042" r="13449" b="14798"/>
          <a:stretch/>
        </p:blipFill>
        <p:spPr>
          <a:xfrm>
            <a:off x="4977104" y="2769460"/>
            <a:ext cx="4652037" cy="3467827"/>
          </a:xfrm>
        </p:spPr>
      </p:pic>
      <p:pic>
        <p:nvPicPr>
          <p:cNvPr id="16" name="コンテンツ プレースホルダー 15">
            <a:extLst>
              <a:ext uri="{FF2B5EF4-FFF2-40B4-BE49-F238E27FC236}">
                <a16:creationId xmlns:a16="http://schemas.microsoft.com/office/drawing/2014/main" id="{D14A5EDB-AD9D-4442-9F8E-B42E754ADFF3}"/>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l="5995" t="18587" r="12887" b="19484"/>
          <a:stretch/>
        </p:blipFill>
        <p:spPr>
          <a:xfrm>
            <a:off x="156502" y="2785189"/>
            <a:ext cx="4652037" cy="3452098"/>
          </a:xfrm>
        </p:spPr>
      </p:pic>
      <p:sp>
        <p:nvSpPr>
          <p:cNvPr id="17" name="正方形/長方形 16">
            <a:extLst>
              <a:ext uri="{FF2B5EF4-FFF2-40B4-BE49-F238E27FC236}">
                <a16:creationId xmlns:a16="http://schemas.microsoft.com/office/drawing/2014/main" id="{F5BB4309-7331-449F-9028-04C34EC55025}"/>
              </a:ext>
            </a:extLst>
          </p:cNvPr>
          <p:cNvSpPr/>
          <p:nvPr/>
        </p:nvSpPr>
        <p:spPr>
          <a:xfrm>
            <a:off x="536523" y="1804113"/>
            <a:ext cx="3677055" cy="8966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b="1" dirty="0"/>
              <a:t>欠肉</a:t>
            </a:r>
            <a:r>
              <a:rPr kumimoji="1" lang="ja-JP" altLang="en-US" sz="4000" b="1" dirty="0"/>
              <a:t>あり</a:t>
            </a:r>
          </a:p>
        </p:txBody>
      </p:sp>
      <p:sp>
        <p:nvSpPr>
          <p:cNvPr id="24" name="正方形/長方形 23">
            <a:extLst>
              <a:ext uri="{FF2B5EF4-FFF2-40B4-BE49-F238E27FC236}">
                <a16:creationId xmlns:a16="http://schemas.microsoft.com/office/drawing/2014/main" id="{08A851EA-A8AE-4D91-B58F-D183B7173DF9}"/>
              </a:ext>
            </a:extLst>
          </p:cNvPr>
          <p:cNvSpPr/>
          <p:nvPr/>
        </p:nvSpPr>
        <p:spPr>
          <a:xfrm>
            <a:off x="5432683" y="1777357"/>
            <a:ext cx="3677055" cy="8966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b="1" dirty="0"/>
              <a:t>欠肉無し</a:t>
            </a:r>
            <a:endParaRPr kumimoji="1" lang="ja-JP" altLang="en-US" sz="4000" b="1" dirty="0"/>
          </a:p>
        </p:txBody>
      </p:sp>
      <p:sp>
        <p:nvSpPr>
          <p:cNvPr id="18" name="楕円 17">
            <a:extLst>
              <a:ext uri="{FF2B5EF4-FFF2-40B4-BE49-F238E27FC236}">
                <a16:creationId xmlns:a16="http://schemas.microsoft.com/office/drawing/2014/main" id="{CBC5B90C-4065-4F00-AF0A-40A4C74FD544}"/>
              </a:ext>
            </a:extLst>
          </p:cNvPr>
          <p:cNvSpPr/>
          <p:nvPr/>
        </p:nvSpPr>
        <p:spPr>
          <a:xfrm>
            <a:off x="974558" y="2882690"/>
            <a:ext cx="1107161" cy="11786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96B339E6-8042-40C4-B97B-665E155654F8}"/>
              </a:ext>
            </a:extLst>
          </p:cNvPr>
          <p:cNvSpPr/>
          <p:nvPr/>
        </p:nvSpPr>
        <p:spPr>
          <a:xfrm>
            <a:off x="5857573" y="2913716"/>
            <a:ext cx="1107161" cy="11786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65394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23935AC-07B2-4467-9F09-F27CF5C3E703}"/>
              </a:ext>
            </a:extLst>
          </p:cNvPr>
          <p:cNvPicPr>
            <a:picLocks noChangeAspect="1"/>
          </p:cNvPicPr>
          <p:nvPr/>
        </p:nvPicPr>
        <p:blipFill>
          <a:blip r:embed="rId3"/>
          <a:stretch>
            <a:fillRect/>
          </a:stretch>
        </p:blipFill>
        <p:spPr>
          <a:xfrm>
            <a:off x="50970" y="1918473"/>
            <a:ext cx="9784928" cy="3243353"/>
          </a:xfrm>
          <a:prstGeom prst="rect">
            <a:avLst/>
          </a:prstGeom>
        </p:spPr>
      </p:pic>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2137322" y="58097"/>
            <a:ext cx="6420175" cy="523220"/>
          </a:xfrm>
          <a:prstGeom prst="rect">
            <a:avLst/>
          </a:prstGeom>
        </p:spPr>
        <p:txBody>
          <a:bodyPr wrap="square">
            <a:spAutoFit/>
          </a:bodyPr>
          <a:lstStyle/>
          <a:p>
            <a:pPr algn="l"/>
            <a:r>
              <a:rPr lang="ja-JP" altLang="en-US" sz="2800" dirty="0">
                <a:latin typeface="+mn-ea"/>
              </a:rPr>
              <a:t>特殊構造の金型（コストメリット）</a:t>
            </a:r>
            <a:endParaRPr lang="en-US" altLang="ja-JP" sz="2800" dirty="0">
              <a:latin typeface="+mn-ea"/>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5"/>
            <a:extLst>
              <a:ext uri="{FF2B5EF4-FFF2-40B4-BE49-F238E27FC236}">
                <a16:creationId xmlns:a16="http://schemas.microsoft.com/office/drawing/2014/main" id="{75D49141-FBBD-4BF9-84DD-F5073426B2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4" name="フローチャート: 処理 3">
            <a:extLst>
              <a:ext uri="{FF2B5EF4-FFF2-40B4-BE49-F238E27FC236}">
                <a16:creationId xmlns:a16="http://schemas.microsoft.com/office/drawing/2014/main" id="{E2FCD884-ABEA-4CE6-B609-0C5F73318B95}"/>
              </a:ext>
            </a:extLst>
          </p:cNvPr>
          <p:cNvSpPr/>
          <p:nvPr/>
        </p:nvSpPr>
        <p:spPr>
          <a:xfrm>
            <a:off x="5102227" y="1138093"/>
            <a:ext cx="2233644" cy="3850735"/>
          </a:xfrm>
          <a:prstGeom prst="flowChartProcess">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2000" dirty="0"/>
              <a:t>工程短縮により</a:t>
            </a:r>
            <a:endParaRPr kumimoji="1" lang="en-US" altLang="ja-JP" sz="2000" dirty="0"/>
          </a:p>
          <a:p>
            <a:pPr algn="ctr"/>
            <a:r>
              <a:rPr lang="ja-JP" altLang="en-US" sz="2000" dirty="0"/>
              <a:t>コスト</a:t>
            </a:r>
            <a:r>
              <a:rPr lang="ja-JP" altLang="en-US" sz="2200" b="1" dirty="0">
                <a:solidFill>
                  <a:srgbClr val="FF0000"/>
                </a:solidFill>
              </a:rPr>
              <a:t>削減</a:t>
            </a:r>
            <a:r>
              <a:rPr lang="ja-JP" altLang="en-US" sz="2000" dirty="0"/>
              <a:t>！</a:t>
            </a:r>
            <a:endParaRPr kumimoji="1" lang="ja-JP" altLang="en-US" sz="2000" dirty="0"/>
          </a:p>
        </p:txBody>
      </p:sp>
      <p:sp>
        <p:nvSpPr>
          <p:cNvPr id="15" name="テキスト ボックス 14">
            <a:extLst>
              <a:ext uri="{FF2B5EF4-FFF2-40B4-BE49-F238E27FC236}">
                <a16:creationId xmlns:a16="http://schemas.microsoft.com/office/drawing/2014/main" id="{EA1A2315-6B63-43C1-B216-64F45EE35356}"/>
              </a:ext>
            </a:extLst>
          </p:cNvPr>
          <p:cNvSpPr txBox="1"/>
          <p:nvPr/>
        </p:nvSpPr>
        <p:spPr>
          <a:xfrm>
            <a:off x="573983" y="5290122"/>
            <a:ext cx="9170788" cy="861774"/>
          </a:xfrm>
          <a:prstGeom prst="rect">
            <a:avLst/>
          </a:prstGeom>
          <a:noFill/>
        </p:spPr>
        <p:txBody>
          <a:bodyPr wrap="square">
            <a:spAutoFit/>
          </a:bodyPr>
          <a:lstStyle/>
          <a:p>
            <a:r>
              <a:rPr lang="ja-JP" altLang="en-US" sz="1600" dirty="0"/>
              <a:t>■　ゼロクリアランス金型の寿命は、パンチ先端形状の工夫、パンチへの表面処理、最適な</a:t>
            </a:r>
            <a:endParaRPr lang="en-US" altLang="ja-JP" sz="1600" dirty="0"/>
          </a:p>
          <a:p>
            <a:r>
              <a:rPr lang="ja-JP" altLang="en-US" sz="1600" dirty="0"/>
              <a:t>　　加工油を使用することにより、通常クリアランスでの抜きに対し</a:t>
            </a:r>
            <a:r>
              <a:rPr lang="ja-JP" altLang="en-US" dirty="0">
                <a:solidFill>
                  <a:srgbClr val="FF0000"/>
                </a:solidFill>
              </a:rPr>
              <a:t>寿命はほぼ同等</a:t>
            </a:r>
            <a:r>
              <a:rPr lang="ja-JP" altLang="en-US" sz="1600" dirty="0"/>
              <a:t>。</a:t>
            </a:r>
            <a:endParaRPr lang="en-US" altLang="ja-JP" sz="1600" dirty="0"/>
          </a:p>
          <a:p>
            <a:r>
              <a:rPr lang="ja-JP" altLang="en-US" sz="1600" dirty="0"/>
              <a:t>　　</a:t>
            </a:r>
            <a:r>
              <a:rPr lang="en-US" altLang="ja-JP" sz="1600" dirty="0"/>
              <a:t>(120,000SHOT</a:t>
            </a:r>
            <a:r>
              <a:rPr lang="ja-JP" altLang="en-US" sz="1600" dirty="0"/>
              <a:t>でも廃棄せず継続使用</a:t>
            </a:r>
            <a:r>
              <a:rPr lang="en-US" altLang="ja-JP" sz="1600" dirty="0"/>
              <a:t>)</a:t>
            </a:r>
          </a:p>
        </p:txBody>
      </p:sp>
      <p:sp>
        <p:nvSpPr>
          <p:cNvPr id="17" name="フローチャート: 処理 16">
            <a:extLst>
              <a:ext uri="{FF2B5EF4-FFF2-40B4-BE49-F238E27FC236}">
                <a16:creationId xmlns:a16="http://schemas.microsoft.com/office/drawing/2014/main" id="{FC117F7B-4B7B-4C0F-84D6-5FDD5F3DCEB7}"/>
              </a:ext>
            </a:extLst>
          </p:cNvPr>
          <p:cNvSpPr/>
          <p:nvPr/>
        </p:nvSpPr>
        <p:spPr>
          <a:xfrm>
            <a:off x="7477806" y="1138093"/>
            <a:ext cx="2358092" cy="3850729"/>
          </a:xfrm>
          <a:prstGeom prst="flowChartProcess">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t"/>
          <a:lstStyle/>
          <a:p>
            <a:pPr algn="ctr"/>
            <a:r>
              <a:rPr lang="ja-JP" altLang="en-US" dirty="0"/>
              <a:t>他社製品は切削だが</a:t>
            </a:r>
            <a:endParaRPr lang="en-US" altLang="ja-JP" dirty="0"/>
          </a:p>
          <a:p>
            <a:pPr algn="ctr"/>
            <a:r>
              <a:rPr lang="ja-JP" altLang="en-US" dirty="0"/>
              <a:t>プレス加工</a:t>
            </a:r>
            <a:r>
              <a:rPr kumimoji="1" lang="ja-JP" altLang="en-US" dirty="0"/>
              <a:t>により</a:t>
            </a:r>
            <a:endParaRPr kumimoji="1" lang="en-US" altLang="ja-JP" dirty="0"/>
          </a:p>
          <a:p>
            <a:pPr algn="ctr"/>
            <a:r>
              <a:rPr lang="ja-JP" altLang="en-US" dirty="0"/>
              <a:t>コスト</a:t>
            </a:r>
            <a:r>
              <a:rPr lang="ja-JP" altLang="en-US" sz="2200" b="1" dirty="0">
                <a:solidFill>
                  <a:srgbClr val="FF0000"/>
                </a:solidFill>
              </a:rPr>
              <a:t>削減</a:t>
            </a:r>
            <a:r>
              <a:rPr lang="ja-JP" altLang="en-US" sz="2000" dirty="0"/>
              <a:t>！</a:t>
            </a:r>
            <a:endParaRPr kumimoji="1" lang="ja-JP" altLang="en-US" sz="2000" dirty="0"/>
          </a:p>
        </p:txBody>
      </p:sp>
    </p:spTree>
    <p:extLst>
      <p:ext uri="{BB962C8B-B14F-4D97-AF65-F5344CB8AC3E}">
        <p14:creationId xmlns:p14="http://schemas.microsoft.com/office/powerpoint/2010/main" val="9904235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2194463" y="186393"/>
            <a:ext cx="4852610" cy="523220"/>
          </a:xfrm>
          <a:prstGeom prst="rect">
            <a:avLst/>
          </a:prstGeom>
        </p:spPr>
        <p:txBody>
          <a:bodyPr wrap="none">
            <a:spAutoFit/>
          </a:bodyPr>
          <a:lstStyle/>
          <a:p>
            <a:pPr algn="l"/>
            <a:r>
              <a:rPr lang="ja-JP" altLang="en-US" sz="2800" dirty="0">
                <a:latin typeface="+mn-ea"/>
              </a:rPr>
              <a:t>　プレス機に求められる性能</a:t>
            </a:r>
            <a:endParaRPr lang="en-US" altLang="ja-JP" sz="28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9A656B0C-FCE3-4577-960E-7BCADA502AC3}"/>
              </a:ext>
            </a:extLst>
          </p:cNvPr>
          <p:cNvSpPr/>
          <p:nvPr/>
        </p:nvSpPr>
        <p:spPr>
          <a:xfrm>
            <a:off x="518718" y="880970"/>
            <a:ext cx="4375558" cy="13624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solidFill>
                  <a:schemeClr val="tx1"/>
                </a:solidFill>
              </a:rPr>
              <a:t>①製品全周に渡りせん断面を確保するためには、プレスのスライドは成形</a:t>
            </a:r>
            <a:endParaRPr kumimoji="1" lang="en-US" altLang="ja-JP" dirty="0">
              <a:solidFill>
                <a:schemeClr val="tx1"/>
              </a:solidFill>
            </a:endParaRPr>
          </a:p>
          <a:p>
            <a:r>
              <a:rPr kumimoji="1" lang="ja-JP" altLang="en-US" dirty="0">
                <a:solidFill>
                  <a:schemeClr val="tx1"/>
                </a:solidFill>
              </a:rPr>
              <a:t>途中に暴れることなく直角に動かないと金型クリアランスが不均一となり、精度確保は難しい</a:t>
            </a:r>
          </a:p>
        </p:txBody>
      </p:sp>
      <p:sp>
        <p:nvSpPr>
          <p:cNvPr id="31" name="四角形: 角を丸くする 30">
            <a:extLst>
              <a:ext uri="{FF2B5EF4-FFF2-40B4-BE49-F238E27FC236}">
                <a16:creationId xmlns:a16="http://schemas.microsoft.com/office/drawing/2014/main" id="{356E1D49-9DE9-4507-BBF8-7E7972D678EF}"/>
              </a:ext>
            </a:extLst>
          </p:cNvPr>
          <p:cNvSpPr/>
          <p:nvPr/>
        </p:nvSpPr>
        <p:spPr>
          <a:xfrm>
            <a:off x="555770" y="2672273"/>
            <a:ext cx="4338506" cy="11080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solidFill>
                  <a:schemeClr val="tx1"/>
                </a:solidFill>
              </a:rPr>
              <a:t>②本加工は圧縮応力場での加工であり鍛造的な要素が大きい</a:t>
            </a:r>
          </a:p>
        </p:txBody>
      </p:sp>
      <p:sp>
        <p:nvSpPr>
          <p:cNvPr id="32" name="四角形: 角を丸くする 31">
            <a:extLst>
              <a:ext uri="{FF2B5EF4-FFF2-40B4-BE49-F238E27FC236}">
                <a16:creationId xmlns:a16="http://schemas.microsoft.com/office/drawing/2014/main" id="{5A1612C4-9B48-4F3F-AF59-A3FF6FFE7ACF}"/>
              </a:ext>
            </a:extLst>
          </p:cNvPr>
          <p:cNvSpPr/>
          <p:nvPr/>
        </p:nvSpPr>
        <p:spPr>
          <a:xfrm>
            <a:off x="550213" y="4074870"/>
            <a:ext cx="4402787" cy="18704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solidFill>
                  <a:schemeClr val="tx1"/>
                </a:solidFill>
              </a:rPr>
              <a:t>③クリアランスがゼロの場合、パンチ上面とダイ上面が下死点でオー</a:t>
            </a:r>
            <a:r>
              <a:rPr lang="ja-JP" altLang="en-US" dirty="0">
                <a:solidFill>
                  <a:schemeClr val="tx1"/>
                </a:solidFill>
              </a:rPr>
              <a:t>バー</a:t>
            </a:r>
            <a:r>
              <a:rPr kumimoji="1" lang="ja-JP" altLang="en-US" dirty="0">
                <a:solidFill>
                  <a:schemeClr val="tx1"/>
                </a:solidFill>
              </a:rPr>
              <a:t>ラップするとチッピングする可能性があるため、パンチ上面とダイ上面を</a:t>
            </a:r>
            <a:endParaRPr kumimoji="1" lang="en-US" altLang="ja-JP" dirty="0">
              <a:solidFill>
                <a:schemeClr val="tx1"/>
              </a:solidFill>
            </a:endParaRPr>
          </a:p>
          <a:p>
            <a:r>
              <a:rPr kumimoji="1" lang="ja-JP" altLang="en-US" dirty="0">
                <a:solidFill>
                  <a:schemeClr val="tx1"/>
                </a:solidFill>
              </a:rPr>
              <a:t>同一高さにすることが理想</a:t>
            </a:r>
          </a:p>
        </p:txBody>
      </p:sp>
      <p:sp>
        <p:nvSpPr>
          <p:cNvPr id="7" name="矢印: 右 6">
            <a:extLst>
              <a:ext uri="{FF2B5EF4-FFF2-40B4-BE49-F238E27FC236}">
                <a16:creationId xmlns:a16="http://schemas.microsoft.com/office/drawing/2014/main" id="{B8DD4236-A829-4374-A66E-08BB8C642A3B}"/>
              </a:ext>
            </a:extLst>
          </p:cNvPr>
          <p:cNvSpPr/>
          <p:nvPr/>
        </p:nvSpPr>
        <p:spPr>
          <a:xfrm>
            <a:off x="5159377" y="1331557"/>
            <a:ext cx="519970" cy="52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1072F5C3-A79C-4650-8629-2788466DD9F3}"/>
              </a:ext>
            </a:extLst>
          </p:cNvPr>
          <p:cNvSpPr/>
          <p:nvPr/>
        </p:nvSpPr>
        <p:spPr>
          <a:xfrm>
            <a:off x="5159377" y="2964698"/>
            <a:ext cx="519970" cy="52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85BFF459-D490-493F-83DF-4459CF2173AB}"/>
              </a:ext>
            </a:extLst>
          </p:cNvPr>
          <p:cNvSpPr/>
          <p:nvPr/>
        </p:nvSpPr>
        <p:spPr>
          <a:xfrm>
            <a:off x="5159377" y="4914204"/>
            <a:ext cx="519970" cy="52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39E9968-DF88-46A8-B976-18FC964A2E55}"/>
              </a:ext>
            </a:extLst>
          </p:cNvPr>
          <p:cNvSpPr txBox="1"/>
          <p:nvPr/>
        </p:nvSpPr>
        <p:spPr>
          <a:xfrm>
            <a:off x="6098795" y="1451813"/>
            <a:ext cx="2550254" cy="369332"/>
          </a:xfrm>
          <a:prstGeom prst="rect">
            <a:avLst/>
          </a:prstGeom>
          <a:noFill/>
        </p:spPr>
        <p:txBody>
          <a:bodyPr wrap="square" rtlCol="0">
            <a:spAutoFit/>
          </a:bodyPr>
          <a:lstStyle/>
          <a:p>
            <a:r>
              <a:rPr kumimoji="1" lang="ja-JP" altLang="en-US" b="1" dirty="0"/>
              <a:t>高い動的精度</a:t>
            </a:r>
          </a:p>
        </p:txBody>
      </p:sp>
      <p:sp>
        <p:nvSpPr>
          <p:cNvPr id="38" name="テキスト ボックス 37">
            <a:extLst>
              <a:ext uri="{FF2B5EF4-FFF2-40B4-BE49-F238E27FC236}">
                <a16:creationId xmlns:a16="http://schemas.microsoft.com/office/drawing/2014/main" id="{97A0C3AF-845C-4175-88B2-665043C596AC}"/>
              </a:ext>
            </a:extLst>
          </p:cNvPr>
          <p:cNvSpPr txBox="1"/>
          <p:nvPr/>
        </p:nvSpPr>
        <p:spPr>
          <a:xfrm>
            <a:off x="6089549" y="3038589"/>
            <a:ext cx="2835479" cy="369332"/>
          </a:xfrm>
          <a:prstGeom prst="rect">
            <a:avLst/>
          </a:prstGeom>
          <a:noFill/>
        </p:spPr>
        <p:txBody>
          <a:bodyPr wrap="square" rtlCol="0">
            <a:spAutoFit/>
          </a:bodyPr>
          <a:lstStyle/>
          <a:p>
            <a:r>
              <a:rPr kumimoji="1" lang="ja-JP" altLang="en-US" b="1" dirty="0"/>
              <a:t>プレス機自体の高い剛性</a:t>
            </a:r>
          </a:p>
        </p:txBody>
      </p:sp>
      <p:sp>
        <p:nvSpPr>
          <p:cNvPr id="39" name="テキスト ボックス 38">
            <a:extLst>
              <a:ext uri="{FF2B5EF4-FFF2-40B4-BE49-F238E27FC236}">
                <a16:creationId xmlns:a16="http://schemas.microsoft.com/office/drawing/2014/main" id="{311D1D1F-F9F0-4131-A504-A80882542601}"/>
              </a:ext>
            </a:extLst>
          </p:cNvPr>
          <p:cNvSpPr txBox="1"/>
          <p:nvPr/>
        </p:nvSpPr>
        <p:spPr>
          <a:xfrm>
            <a:off x="6098795" y="4938693"/>
            <a:ext cx="2835479" cy="369332"/>
          </a:xfrm>
          <a:prstGeom prst="rect">
            <a:avLst/>
          </a:prstGeom>
          <a:noFill/>
        </p:spPr>
        <p:txBody>
          <a:bodyPr wrap="square" rtlCol="0">
            <a:spAutoFit/>
          </a:bodyPr>
          <a:lstStyle/>
          <a:p>
            <a:r>
              <a:rPr kumimoji="1" lang="ja-JP" altLang="en-US" b="1" dirty="0"/>
              <a:t>優れた下死点精度</a:t>
            </a:r>
          </a:p>
        </p:txBody>
      </p:sp>
    </p:spTree>
    <p:extLst>
      <p:ext uri="{BB962C8B-B14F-4D97-AF65-F5344CB8AC3E}">
        <p14:creationId xmlns:p14="http://schemas.microsoft.com/office/powerpoint/2010/main" val="36694355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2672959" y="76839"/>
            <a:ext cx="4972836" cy="523220"/>
          </a:xfrm>
          <a:prstGeom prst="rect">
            <a:avLst/>
          </a:prstGeom>
        </p:spPr>
        <p:txBody>
          <a:bodyPr wrap="none">
            <a:spAutoFit/>
          </a:bodyPr>
          <a:lstStyle/>
          <a:p>
            <a:r>
              <a:rPr lang="ja-JP" altLang="en-US" sz="2800" dirty="0"/>
              <a:t>精密成形機</a:t>
            </a:r>
            <a:r>
              <a:rPr lang="en-US" altLang="ja-JP" sz="2800" dirty="0"/>
              <a:t>UL</a:t>
            </a:r>
            <a:r>
              <a:rPr lang="ja-JP" altLang="en-US" sz="2800" dirty="0"/>
              <a:t>シリーズの特長</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787" y="6473843"/>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descr="光工業株式会社">
            <a:hlinkClick r:id="rId4"/>
            <a:extLst>
              <a:ext uri="{FF2B5EF4-FFF2-40B4-BE49-F238E27FC236}">
                <a16:creationId xmlns:a16="http://schemas.microsoft.com/office/drawing/2014/main" id="{8E9B5DF5-578F-4B71-B681-7F510DF26C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3098" y="6473843"/>
            <a:ext cx="2265027" cy="2959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a:extLst>
              <a:ext uri="{FF2B5EF4-FFF2-40B4-BE49-F238E27FC236}">
                <a16:creationId xmlns:a16="http://schemas.microsoft.com/office/drawing/2014/main" id="{DA36F5FE-080E-45E0-9F4D-00772A56567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l="11810" r="11810"/>
          <a:stretch>
            <a:fillRect/>
          </a:stretch>
        </p:blipFill>
        <p:spPr bwMode="auto">
          <a:xfrm>
            <a:off x="1331898" y="827726"/>
            <a:ext cx="2052327" cy="230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31">
            <a:extLst>
              <a:ext uri="{FF2B5EF4-FFF2-40B4-BE49-F238E27FC236}">
                <a16:creationId xmlns:a16="http://schemas.microsoft.com/office/drawing/2014/main" id="{BD1CCD9B-8D9C-405F-865D-291E2AAFB723}"/>
              </a:ext>
            </a:extLst>
          </p:cNvPr>
          <p:cNvSpPr/>
          <p:nvPr/>
        </p:nvSpPr>
        <p:spPr>
          <a:xfrm>
            <a:off x="4953000" y="909139"/>
            <a:ext cx="4299758" cy="830997"/>
          </a:xfrm>
          <a:prstGeom prst="rect">
            <a:avLst/>
          </a:prstGeom>
        </p:spPr>
        <p:txBody>
          <a:bodyPr wrap="square">
            <a:spAutoFit/>
          </a:bodyPr>
          <a:lstStyle/>
          <a:p>
            <a:pPr algn="l"/>
            <a:r>
              <a:rPr lang="ja-JP" altLang="en-US" sz="1600" b="1" u="sng" dirty="0">
                <a:latin typeface="+mn-ea"/>
                <a:ea typeface="+mn-ea"/>
              </a:rPr>
              <a:t>コンロッドレス中央</a:t>
            </a:r>
            <a:r>
              <a:rPr lang="en-US" altLang="ja-JP" sz="1600" b="1" u="sng" dirty="0">
                <a:latin typeface="+mn-ea"/>
                <a:ea typeface="+mn-ea"/>
              </a:rPr>
              <a:t>1</a:t>
            </a:r>
            <a:r>
              <a:rPr lang="ja-JP" altLang="en-US" sz="1600" b="1" u="sng" dirty="0">
                <a:latin typeface="+mn-ea"/>
                <a:ea typeface="+mn-ea"/>
              </a:rPr>
              <a:t>ポイント機構</a:t>
            </a:r>
            <a:r>
              <a:rPr lang="ja-JP" altLang="en-US" sz="1600" b="1" dirty="0">
                <a:latin typeface="+mn-ea"/>
                <a:ea typeface="+mn-ea"/>
              </a:rPr>
              <a:t>　</a:t>
            </a:r>
            <a:r>
              <a:rPr lang="en-US" altLang="ja-JP" sz="1600" b="1" dirty="0">
                <a:latin typeface="+mn-ea"/>
                <a:ea typeface="+mn-ea"/>
              </a:rPr>
              <a:t>–  </a:t>
            </a:r>
            <a:r>
              <a:rPr lang="en-US" altLang="ja-JP" sz="1600" b="1" dirty="0">
                <a:solidFill>
                  <a:srgbClr val="FF0066"/>
                </a:solidFill>
                <a:latin typeface="+mn-ea"/>
                <a:ea typeface="+mn-ea"/>
              </a:rPr>
              <a:t>Ⅰ</a:t>
            </a:r>
            <a:endParaRPr lang="ja-JP" altLang="en-US" sz="1600" b="1" dirty="0">
              <a:solidFill>
                <a:srgbClr val="FF0066"/>
              </a:solidFill>
              <a:latin typeface="+mn-ea"/>
              <a:ea typeface="+mn-ea"/>
            </a:endParaRPr>
          </a:p>
          <a:p>
            <a:pPr algn="l"/>
            <a:r>
              <a:rPr lang="ja-JP" altLang="en-US" sz="1600" b="1" dirty="0">
                <a:latin typeface="+mn-ea"/>
                <a:ea typeface="+mn-ea"/>
              </a:rPr>
              <a:t>・コンパクト化、インライン化</a:t>
            </a:r>
            <a:endParaRPr lang="en-US" altLang="ja-JP" sz="1600" b="1" dirty="0">
              <a:latin typeface="+mn-ea"/>
              <a:ea typeface="+mn-ea"/>
            </a:endParaRPr>
          </a:p>
          <a:p>
            <a:pPr algn="l"/>
            <a:r>
              <a:rPr lang="ja-JP" altLang="en-US" sz="1600" b="1" dirty="0">
                <a:latin typeface="+mn-ea"/>
                <a:ea typeface="+mn-ea"/>
              </a:rPr>
              <a:t>・高剛性、少ない熱変位</a:t>
            </a:r>
          </a:p>
        </p:txBody>
      </p:sp>
      <p:sp>
        <p:nvSpPr>
          <p:cNvPr id="33" name="正方形/長方形 32">
            <a:extLst>
              <a:ext uri="{FF2B5EF4-FFF2-40B4-BE49-F238E27FC236}">
                <a16:creationId xmlns:a16="http://schemas.microsoft.com/office/drawing/2014/main" id="{486B44DC-8220-44A3-9C49-E4D4ECB46CBC}"/>
              </a:ext>
            </a:extLst>
          </p:cNvPr>
          <p:cNvSpPr/>
          <p:nvPr/>
        </p:nvSpPr>
        <p:spPr>
          <a:xfrm>
            <a:off x="4953000" y="1942560"/>
            <a:ext cx="4953000" cy="584775"/>
          </a:xfrm>
          <a:prstGeom prst="rect">
            <a:avLst/>
          </a:prstGeom>
        </p:spPr>
        <p:txBody>
          <a:bodyPr>
            <a:spAutoFit/>
          </a:bodyPr>
          <a:lstStyle/>
          <a:p>
            <a:pPr algn="l"/>
            <a:r>
              <a:rPr lang="ja-JP" altLang="en-US" sz="1600" b="1" u="sng" dirty="0">
                <a:latin typeface="+mn-ea"/>
                <a:ea typeface="+mn-ea"/>
              </a:rPr>
              <a:t>スライドギャップ“</a:t>
            </a:r>
            <a:r>
              <a:rPr lang="en-US" altLang="ja-JP" sz="1600" b="1" u="sng" dirty="0">
                <a:latin typeface="+mn-ea"/>
                <a:ea typeface="+mn-ea"/>
              </a:rPr>
              <a:t>0” (</a:t>
            </a:r>
            <a:r>
              <a:rPr lang="ja-JP" altLang="en-US" sz="1600" b="1" u="sng" dirty="0">
                <a:latin typeface="+mn-ea"/>
                <a:ea typeface="+mn-ea"/>
              </a:rPr>
              <a:t>球形シュー、</a:t>
            </a:r>
            <a:r>
              <a:rPr lang="en-US" altLang="ja-JP" sz="1600" b="1" u="sng" dirty="0">
                <a:latin typeface="+mn-ea"/>
                <a:ea typeface="+mn-ea"/>
              </a:rPr>
              <a:t>4</a:t>
            </a:r>
            <a:r>
              <a:rPr lang="ja-JP" altLang="en-US" sz="1600" b="1" u="sng" dirty="0">
                <a:latin typeface="+mn-ea"/>
                <a:ea typeface="+mn-ea"/>
              </a:rPr>
              <a:t>面ガイド</a:t>
            </a:r>
            <a:r>
              <a:rPr lang="en-US" altLang="ja-JP" sz="1600" b="1" u="sng" dirty="0">
                <a:latin typeface="+mn-ea"/>
                <a:ea typeface="+mn-ea"/>
              </a:rPr>
              <a:t>)</a:t>
            </a:r>
            <a:r>
              <a:rPr lang="en-US" altLang="ja-JP" sz="1600" b="1" dirty="0">
                <a:latin typeface="+mn-ea"/>
                <a:ea typeface="+mn-ea"/>
              </a:rPr>
              <a:t> –</a:t>
            </a:r>
            <a:r>
              <a:rPr lang="en-US" altLang="ja-JP" sz="1600" b="1" dirty="0">
                <a:solidFill>
                  <a:srgbClr val="FF0066"/>
                </a:solidFill>
                <a:latin typeface="+mn-ea"/>
                <a:ea typeface="+mn-ea"/>
              </a:rPr>
              <a:t>Ⅱ</a:t>
            </a:r>
            <a:endParaRPr lang="en-US" altLang="ja-JP" sz="1600" b="1" u="sng" dirty="0">
              <a:solidFill>
                <a:srgbClr val="FF0066"/>
              </a:solidFill>
              <a:latin typeface="+mn-ea"/>
              <a:ea typeface="+mn-ea"/>
            </a:endParaRPr>
          </a:p>
          <a:p>
            <a:pPr algn="l"/>
            <a:r>
              <a:rPr lang="en-US" altLang="ja-JP" sz="1600" b="1" dirty="0">
                <a:latin typeface="+mn-ea"/>
                <a:ea typeface="+mn-ea"/>
              </a:rPr>
              <a:t> </a:t>
            </a:r>
            <a:r>
              <a:rPr lang="ja-JP" altLang="en-US" sz="1600" b="1" dirty="0">
                <a:latin typeface="+mn-ea"/>
                <a:ea typeface="+mn-ea"/>
              </a:rPr>
              <a:t>・高精度、スライド運動の真直度</a:t>
            </a:r>
          </a:p>
        </p:txBody>
      </p:sp>
      <p:sp>
        <p:nvSpPr>
          <p:cNvPr id="35" name="正方形/長方形 34">
            <a:extLst>
              <a:ext uri="{FF2B5EF4-FFF2-40B4-BE49-F238E27FC236}">
                <a16:creationId xmlns:a16="http://schemas.microsoft.com/office/drawing/2014/main" id="{8744F4A0-00A9-463F-B630-CD97F0874A29}"/>
              </a:ext>
            </a:extLst>
          </p:cNvPr>
          <p:cNvSpPr/>
          <p:nvPr/>
        </p:nvSpPr>
        <p:spPr>
          <a:xfrm>
            <a:off x="4953000" y="2692809"/>
            <a:ext cx="4615125" cy="830997"/>
          </a:xfrm>
          <a:prstGeom prst="rect">
            <a:avLst/>
          </a:prstGeom>
        </p:spPr>
        <p:txBody>
          <a:bodyPr wrap="square">
            <a:spAutoFit/>
          </a:bodyPr>
          <a:lstStyle/>
          <a:p>
            <a:pPr algn="l"/>
            <a:r>
              <a:rPr lang="ja-JP" altLang="en-US" sz="1600" b="1" u="sng" dirty="0">
                <a:latin typeface="+mn-ea"/>
                <a:ea typeface="+mn-ea"/>
              </a:rPr>
              <a:t>高剛性１体フレーム </a:t>
            </a:r>
            <a:r>
              <a:rPr lang="en-US" altLang="ja-JP" sz="1600" b="1" dirty="0">
                <a:latin typeface="+mn-ea"/>
                <a:ea typeface="+mn-ea"/>
              </a:rPr>
              <a:t>– </a:t>
            </a:r>
            <a:r>
              <a:rPr lang="en-US" altLang="ja-JP" sz="1600" b="1" dirty="0">
                <a:solidFill>
                  <a:srgbClr val="FF0066"/>
                </a:solidFill>
                <a:latin typeface="+mn-ea"/>
                <a:ea typeface="+mn-ea"/>
              </a:rPr>
              <a:t>Ⅲ</a:t>
            </a:r>
          </a:p>
          <a:p>
            <a:pPr algn="l"/>
            <a:r>
              <a:rPr lang="ja-JP" altLang="en-US" sz="1600" b="1" dirty="0">
                <a:latin typeface="+mn-ea"/>
                <a:ea typeface="+mn-ea"/>
              </a:rPr>
              <a:t>・多工程成形  （</a:t>
            </a:r>
            <a:r>
              <a:rPr lang="en-US" altLang="ja-JP" sz="1600" b="1" dirty="0">
                <a:latin typeface="+mn-ea"/>
                <a:ea typeface="+mn-ea"/>
              </a:rPr>
              <a:t>5</a:t>
            </a:r>
            <a:r>
              <a:rPr lang="ja-JP" altLang="en-US" sz="1600" b="1" dirty="0">
                <a:latin typeface="+mn-ea"/>
                <a:ea typeface="+mn-ea"/>
              </a:rPr>
              <a:t>～</a:t>
            </a:r>
            <a:r>
              <a:rPr lang="en-US" altLang="ja-JP" sz="1600" b="1" dirty="0">
                <a:latin typeface="+mn-ea"/>
                <a:ea typeface="+mn-ea"/>
              </a:rPr>
              <a:t>7</a:t>
            </a:r>
            <a:r>
              <a:rPr lang="ja-JP" altLang="en-US" sz="1600" b="1" dirty="0">
                <a:latin typeface="+mn-ea"/>
                <a:ea typeface="+mn-ea"/>
              </a:rPr>
              <a:t>工程） </a:t>
            </a:r>
          </a:p>
          <a:p>
            <a:pPr algn="l"/>
            <a:r>
              <a:rPr lang="ja-JP" altLang="en-US" sz="1600" b="1" dirty="0">
                <a:latin typeface="+mn-ea"/>
                <a:ea typeface="+mn-ea"/>
              </a:rPr>
              <a:t>・横剛性も配慮したフレーム構造</a:t>
            </a:r>
          </a:p>
        </p:txBody>
      </p:sp>
      <p:pic>
        <p:nvPicPr>
          <p:cNvPr id="36" name="Picture 13" descr="cap012">
            <a:extLst>
              <a:ext uri="{FF2B5EF4-FFF2-40B4-BE49-F238E27FC236}">
                <a16:creationId xmlns:a16="http://schemas.microsoft.com/office/drawing/2014/main" id="{4555AA5E-5C7B-4135-952E-F968FF1B7D1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34140" y="792006"/>
            <a:ext cx="1186098" cy="144277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cap008">
            <a:extLst>
              <a:ext uri="{FF2B5EF4-FFF2-40B4-BE49-F238E27FC236}">
                <a16:creationId xmlns:a16="http://schemas.microsoft.com/office/drawing/2014/main" id="{7EA1E271-0704-4A98-A4B6-ABE50C3F0BF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4140" y="3080728"/>
            <a:ext cx="199516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descr="cap007">
            <a:extLst>
              <a:ext uri="{FF2B5EF4-FFF2-40B4-BE49-F238E27FC236}">
                <a16:creationId xmlns:a16="http://schemas.microsoft.com/office/drawing/2014/main" id="{D101FC76-1161-4DF6-ABED-FE14FBEFDC8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3119" y="2293846"/>
            <a:ext cx="1248139" cy="7278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EEC0876E-E66B-41C1-8558-927F72B5CF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84225" y="827726"/>
            <a:ext cx="1440694" cy="337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a:extLst>
              <a:ext uri="{FF2B5EF4-FFF2-40B4-BE49-F238E27FC236}">
                <a16:creationId xmlns:a16="http://schemas.microsoft.com/office/drawing/2014/main" id="{E3637DD4-D2AE-4426-A645-253C565FBFD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0207" y="4645356"/>
            <a:ext cx="1437923" cy="167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a:extLst>
              <a:ext uri="{FF2B5EF4-FFF2-40B4-BE49-F238E27FC236}">
                <a16:creationId xmlns:a16="http://schemas.microsoft.com/office/drawing/2014/main" id="{4F26FC30-DD21-4982-B214-1620B65CD71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24787" y="4610822"/>
            <a:ext cx="1841045" cy="170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テキスト ボックス 41">
            <a:extLst>
              <a:ext uri="{FF2B5EF4-FFF2-40B4-BE49-F238E27FC236}">
                <a16:creationId xmlns:a16="http://schemas.microsoft.com/office/drawing/2014/main" id="{474B7559-CFAA-4DAE-ADC6-9BDCC17E78AE}"/>
              </a:ext>
            </a:extLst>
          </p:cNvPr>
          <p:cNvSpPr txBox="1"/>
          <p:nvPr/>
        </p:nvSpPr>
        <p:spPr>
          <a:xfrm>
            <a:off x="562619" y="4237054"/>
            <a:ext cx="2821606" cy="307777"/>
          </a:xfrm>
          <a:prstGeom prst="rect">
            <a:avLst/>
          </a:prstGeom>
          <a:noFill/>
        </p:spPr>
        <p:txBody>
          <a:bodyPr wrap="none" rtlCol="0">
            <a:spAutoFit/>
          </a:bodyPr>
          <a:lstStyle/>
          <a:p>
            <a:r>
              <a:rPr kumimoji="1" lang="ja-JP" altLang="en-US" sz="1400" b="1" dirty="0"/>
              <a:t>従来プレス（ワイドエリア２ポイント）</a:t>
            </a:r>
          </a:p>
        </p:txBody>
      </p:sp>
      <p:sp>
        <p:nvSpPr>
          <p:cNvPr id="43" name="テキスト ボックス 42">
            <a:extLst>
              <a:ext uri="{FF2B5EF4-FFF2-40B4-BE49-F238E27FC236}">
                <a16:creationId xmlns:a16="http://schemas.microsoft.com/office/drawing/2014/main" id="{52AC5109-91C8-4D5A-BA42-4098B253F317}"/>
              </a:ext>
            </a:extLst>
          </p:cNvPr>
          <p:cNvSpPr txBox="1"/>
          <p:nvPr/>
        </p:nvSpPr>
        <p:spPr>
          <a:xfrm>
            <a:off x="4920483" y="4161276"/>
            <a:ext cx="2869696" cy="307777"/>
          </a:xfrm>
          <a:prstGeom prst="rect">
            <a:avLst/>
          </a:prstGeom>
          <a:noFill/>
        </p:spPr>
        <p:txBody>
          <a:bodyPr wrap="none" rtlCol="0">
            <a:spAutoFit/>
          </a:bodyPr>
          <a:lstStyle/>
          <a:p>
            <a:r>
              <a:rPr kumimoji="1" lang="en-US" altLang="ja-JP" sz="1400" b="1" dirty="0"/>
              <a:t>UL</a:t>
            </a:r>
            <a:r>
              <a:rPr kumimoji="1" lang="ja-JP" altLang="en-US" sz="1400" b="1" dirty="0"/>
              <a:t>シリーズ（ワイドエリア</a:t>
            </a:r>
            <a:r>
              <a:rPr kumimoji="1" lang="ja-JP" altLang="en-US" sz="1400" b="1" dirty="0">
                <a:solidFill>
                  <a:srgbClr val="FF0066"/>
                </a:solidFill>
              </a:rPr>
              <a:t>１</a:t>
            </a:r>
            <a:r>
              <a:rPr kumimoji="1" lang="ja-JP" altLang="en-US" sz="1400" b="1" dirty="0"/>
              <a:t>ポイント）</a:t>
            </a:r>
          </a:p>
        </p:txBody>
      </p:sp>
      <p:sp>
        <p:nvSpPr>
          <p:cNvPr id="44" name="テキスト ボックス 43">
            <a:extLst>
              <a:ext uri="{FF2B5EF4-FFF2-40B4-BE49-F238E27FC236}">
                <a16:creationId xmlns:a16="http://schemas.microsoft.com/office/drawing/2014/main" id="{2E867256-E800-4E34-89F3-7F63DBC32B10}"/>
              </a:ext>
            </a:extLst>
          </p:cNvPr>
          <p:cNvSpPr txBox="1"/>
          <p:nvPr/>
        </p:nvSpPr>
        <p:spPr>
          <a:xfrm>
            <a:off x="2138130" y="4752591"/>
            <a:ext cx="2529860" cy="1384995"/>
          </a:xfrm>
          <a:prstGeom prst="rect">
            <a:avLst/>
          </a:prstGeom>
          <a:noFill/>
        </p:spPr>
        <p:txBody>
          <a:bodyPr wrap="none" rtlCol="0">
            <a:spAutoFit/>
          </a:bodyPr>
          <a:lstStyle/>
          <a:p>
            <a:pPr algn="ctr"/>
            <a:r>
              <a:rPr kumimoji="1" lang="ja-JP" altLang="en-US" sz="1400" b="1" dirty="0"/>
              <a:t>中央部での集中荷重作用時</a:t>
            </a:r>
            <a:endParaRPr kumimoji="1" lang="en-US" altLang="ja-JP" sz="1400" b="1" dirty="0"/>
          </a:p>
          <a:p>
            <a:pPr algn="ctr"/>
            <a:r>
              <a:rPr kumimoji="1" lang="ja-JP" altLang="en-US" sz="1400" b="1" dirty="0"/>
              <a:t>↓</a:t>
            </a:r>
            <a:endParaRPr kumimoji="1" lang="en-US" altLang="ja-JP" sz="1400" b="1" dirty="0"/>
          </a:p>
          <a:p>
            <a:pPr algn="ctr"/>
            <a:r>
              <a:rPr kumimoji="1" lang="ja-JP" altLang="en-US" sz="1400" b="1" dirty="0"/>
              <a:t>直上にポイントが存在しない</a:t>
            </a:r>
            <a:endParaRPr kumimoji="1" lang="en-US" altLang="ja-JP" sz="1400" b="1" dirty="0"/>
          </a:p>
          <a:p>
            <a:pPr algn="ctr"/>
            <a:r>
              <a:rPr kumimoji="1" lang="ja-JP" altLang="en-US" sz="1400" b="1" dirty="0"/>
              <a:t>↓</a:t>
            </a:r>
            <a:endParaRPr kumimoji="1" lang="en-US" altLang="ja-JP" sz="1400" b="1" dirty="0"/>
          </a:p>
          <a:p>
            <a:pPr algn="ctr"/>
            <a:r>
              <a:rPr kumimoji="1" lang="ja-JP" altLang="en-US" sz="1400" b="1" dirty="0"/>
              <a:t>スライド中央部でのたわみが大</a:t>
            </a:r>
            <a:endParaRPr kumimoji="1" lang="en-US" altLang="ja-JP" sz="1400" b="1" dirty="0"/>
          </a:p>
          <a:p>
            <a:pPr algn="ctr"/>
            <a:endParaRPr kumimoji="1" lang="ja-JP" altLang="en-US" sz="1400" b="1" dirty="0"/>
          </a:p>
        </p:txBody>
      </p:sp>
      <p:sp>
        <p:nvSpPr>
          <p:cNvPr id="45" name="テキスト ボックス 44">
            <a:extLst>
              <a:ext uri="{FF2B5EF4-FFF2-40B4-BE49-F238E27FC236}">
                <a16:creationId xmlns:a16="http://schemas.microsoft.com/office/drawing/2014/main" id="{8894B8A8-261D-4FA2-994A-8E4C7714B895}"/>
              </a:ext>
            </a:extLst>
          </p:cNvPr>
          <p:cNvSpPr txBox="1"/>
          <p:nvPr/>
        </p:nvSpPr>
        <p:spPr>
          <a:xfrm>
            <a:off x="6958510" y="4620187"/>
            <a:ext cx="2593979" cy="1384995"/>
          </a:xfrm>
          <a:prstGeom prst="rect">
            <a:avLst/>
          </a:prstGeom>
          <a:noFill/>
        </p:spPr>
        <p:txBody>
          <a:bodyPr wrap="none" rtlCol="0">
            <a:spAutoFit/>
          </a:bodyPr>
          <a:lstStyle/>
          <a:p>
            <a:pPr algn="ctr"/>
            <a:r>
              <a:rPr kumimoji="1" lang="ja-JP" altLang="en-US" sz="1400" b="1" dirty="0"/>
              <a:t>中央部での集中荷重作用時</a:t>
            </a:r>
            <a:endParaRPr kumimoji="1" lang="en-US" altLang="ja-JP" sz="1400" b="1" dirty="0"/>
          </a:p>
          <a:p>
            <a:pPr algn="ctr"/>
            <a:r>
              <a:rPr kumimoji="1" lang="ja-JP" altLang="en-US" sz="1400" b="1" dirty="0"/>
              <a:t>↓</a:t>
            </a:r>
            <a:endParaRPr kumimoji="1" lang="en-US" altLang="ja-JP" sz="1400" b="1" dirty="0"/>
          </a:p>
          <a:p>
            <a:pPr algn="ctr"/>
            <a:r>
              <a:rPr kumimoji="1" lang="ja-JP" altLang="en-US" sz="1400" b="1" dirty="0"/>
              <a:t>直上にポイントで荷重を支える。</a:t>
            </a:r>
            <a:endParaRPr kumimoji="1" lang="en-US" altLang="ja-JP" sz="1400" b="1" dirty="0"/>
          </a:p>
          <a:p>
            <a:pPr algn="ctr"/>
            <a:r>
              <a:rPr kumimoji="1" lang="ja-JP" altLang="en-US" sz="1400" b="1" dirty="0"/>
              <a:t>↓</a:t>
            </a:r>
            <a:endParaRPr kumimoji="1" lang="en-US" altLang="ja-JP" sz="1400" b="1" dirty="0"/>
          </a:p>
          <a:p>
            <a:pPr algn="ctr"/>
            <a:r>
              <a:rPr kumimoji="1" lang="ja-JP" altLang="en-US" sz="1400" b="1" dirty="0">
                <a:solidFill>
                  <a:srgbClr val="FF0000"/>
                </a:solidFill>
              </a:rPr>
              <a:t>スライド中央部でのたわみが小</a:t>
            </a:r>
            <a:endParaRPr kumimoji="1" lang="en-US" altLang="ja-JP" sz="1400" b="1" dirty="0">
              <a:solidFill>
                <a:srgbClr val="FF0000"/>
              </a:solidFill>
            </a:endParaRPr>
          </a:p>
          <a:p>
            <a:pPr algn="ctr"/>
            <a:endParaRPr kumimoji="1" lang="ja-JP" altLang="en-US" sz="1400" b="1" dirty="0"/>
          </a:p>
        </p:txBody>
      </p:sp>
    </p:spTree>
    <p:extLst>
      <p:ext uri="{BB962C8B-B14F-4D97-AF65-F5344CB8AC3E}">
        <p14:creationId xmlns:p14="http://schemas.microsoft.com/office/powerpoint/2010/main" val="38631993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2864768" y="44624"/>
            <a:ext cx="3775393" cy="523220"/>
          </a:xfrm>
          <a:prstGeom prst="rect">
            <a:avLst/>
          </a:prstGeom>
        </p:spPr>
        <p:txBody>
          <a:bodyPr wrap="none">
            <a:spAutoFit/>
          </a:bodyPr>
          <a:lstStyle/>
          <a:p>
            <a:r>
              <a:rPr lang="ja-JP" altLang="en-US" sz="2800" dirty="0"/>
              <a:t>経済性、市場への貢献</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787" y="6473843"/>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descr="光工業株式会社">
            <a:hlinkClick r:id="rId4"/>
            <a:extLst>
              <a:ext uri="{FF2B5EF4-FFF2-40B4-BE49-F238E27FC236}">
                <a16:creationId xmlns:a16="http://schemas.microsoft.com/office/drawing/2014/main" id="{8E9B5DF5-578F-4B71-B681-7F510DF26C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3098" y="6473843"/>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F378B87D-8AD4-4F48-BF70-D2550CB2D170}"/>
              </a:ext>
            </a:extLst>
          </p:cNvPr>
          <p:cNvSpPr txBox="1"/>
          <p:nvPr/>
        </p:nvSpPr>
        <p:spPr>
          <a:xfrm>
            <a:off x="793484" y="3655207"/>
            <a:ext cx="4953698" cy="830997"/>
          </a:xfrm>
          <a:prstGeom prst="rect">
            <a:avLst/>
          </a:prstGeom>
          <a:noFill/>
        </p:spPr>
        <p:txBody>
          <a:bodyPr wrap="square">
            <a:spAutoFit/>
          </a:bodyPr>
          <a:lstStyle/>
          <a:p>
            <a:r>
              <a:rPr lang="ja-JP" altLang="en-US" sz="1600" dirty="0"/>
              <a:t>プレス加工後の機械加工費用の削減や材料の歩留まり向上などにより取引先には、</a:t>
            </a:r>
            <a:r>
              <a:rPr lang="ja-JP" altLang="en-US" sz="1600" u="sng" dirty="0"/>
              <a:t>従来比</a:t>
            </a:r>
            <a:r>
              <a:rPr lang="en-US" altLang="ja-JP" sz="1600" u="sng" dirty="0"/>
              <a:t>35</a:t>
            </a:r>
            <a:r>
              <a:rPr lang="ja-JP" altLang="en-US" sz="1600" u="sng" dirty="0"/>
              <a:t>％コストダウンした価格</a:t>
            </a:r>
            <a:r>
              <a:rPr lang="ja-JP" altLang="en-US" sz="1600" dirty="0"/>
              <a:t>で提供可能となった。</a:t>
            </a:r>
          </a:p>
        </p:txBody>
      </p:sp>
      <p:sp>
        <p:nvSpPr>
          <p:cNvPr id="18" name="テキスト ボックス 17">
            <a:extLst>
              <a:ext uri="{FF2B5EF4-FFF2-40B4-BE49-F238E27FC236}">
                <a16:creationId xmlns:a16="http://schemas.microsoft.com/office/drawing/2014/main" id="{720B810F-0FDF-4933-825E-C301DCA71E3B}"/>
              </a:ext>
            </a:extLst>
          </p:cNvPr>
          <p:cNvSpPr txBox="1"/>
          <p:nvPr/>
        </p:nvSpPr>
        <p:spPr>
          <a:xfrm>
            <a:off x="591095" y="3230551"/>
            <a:ext cx="4999840" cy="400110"/>
          </a:xfrm>
          <a:prstGeom prst="rect">
            <a:avLst/>
          </a:prstGeom>
          <a:noFill/>
        </p:spPr>
        <p:txBody>
          <a:bodyPr wrap="square" rtlCol="0">
            <a:spAutoFit/>
          </a:bodyPr>
          <a:lstStyle/>
          <a:p>
            <a:r>
              <a:rPr kumimoji="1" lang="ja-JP" altLang="en-US" sz="2000" dirty="0">
                <a:solidFill>
                  <a:srgbClr val="000000"/>
                </a:solidFill>
              </a:rPr>
              <a:t>■</a:t>
            </a:r>
            <a:r>
              <a:rPr lang="ja-JP" altLang="en-US" sz="2000" dirty="0">
                <a:solidFill>
                  <a:srgbClr val="000000"/>
                </a:solidFill>
              </a:rPr>
              <a:t>コスト低減　</a:t>
            </a:r>
            <a:endParaRPr kumimoji="1" lang="ja-JP" altLang="en-US" sz="2000" dirty="0">
              <a:solidFill>
                <a:srgbClr val="000000"/>
              </a:solidFill>
            </a:endParaRPr>
          </a:p>
        </p:txBody>
      </p:sp>
      <p:sp>
        <p:nvSpPr>
          <p:cNvPr id="19" name="テキスト ボックス 18">
            <a:extLst>
              <a:ext uri="{FF2B5EF4-FFF2-40B4-BE49-F238E27FC236}">
                <a16:creationId xmlns:a16="http://schemas.microsoft.com/office/drawing/2014/main" id="{9FE82582-C6A8-42CF-97C4-84A4A4D27110}"/>
              </a:ext>
            </a:extLst>
          </p:cNvPr>
          <p:cNvSpPr txBox="1"/>
          <p:nvPr/>
        </p:nvSpPr>
        <p:spPr>
          <a:xfrm>
            <a:off x="306645" y="809695"/>
            <a:ext cx="5777699" cy="1631216"/>
          </a:xfrm>
          <a:prstGeom prst="rect">
            <a:avLst/>
          </a:prstGeom>
          <a:noFill/>
        </p:spPr>
        <p:txBody>
          <a:bodyPr wrap="square" rtlCol="0">
            <a:spAutoFit/>
          </a:bodyPr>
          <a:lstStyle/>
          <a:p>
            <a:r>
              <a:rPr kumimoji="1" lang="ja-JP" altLang="en-US" sz="2000" dirty="0">
                <a:solidFill>
                  <a:srgbClr val="000000"/>
                </a:solidFill>
              </a:rPr>
              <a:t>■生産性向上</a:t>
            </a:r>
            <a:endParaRPr kumimoji="1" lang="en-US" altLang="ja-JP" sz="2000" dirty="0">
              <a:solidFill>
                <a:srgbClr val="000000"/>
              </a:solidFill>
            </a:endParaRPr>
          </a:p>
          <a:p>
            <a:endParaRPr kumimoji="1" lang="ja-JP" altLang="en-US" sz="1600" dirty="0">
              <a:solidFill>
                <a:srgbClr val="000000"/>
              </a:solidFill>
            </a:endParaRPr>
          </a:p>
          <a:p>
            <a:r>
              <a:rPr lang="ja-JP" altLang="en-US" sz="1600" dirty="0">
                <a:solidFill>
                  <a:srgbClr val="000000"/>
                </a:solidFill>
              </a:rPr>
              <a:t>・</a:t>
            </a:r>
            <a:r>
              <a:rPr lang="ja-JP" altLang="en-US" sz="1600" dirty="0"/>
              <a:t>ファインブランキング（従来方式）：</a:t>
            </a:r>
            <a:r>
              <a:rPr lang="en-US" altLang="ja-JP" sz="1600" dirty="0"/>
              <a:t>15min</a:t>
            </a:r>
            <a:r>
              <a:rPr lang="en-US" altLang="ja-JP" sz="1600" baseline="30000" dirty="0"/>
              <a:t>-1</a:t>
            </a:r>
            <a:r>
              <a:rPr lang="ja-JP" altLang="en-US" sz="1600" dirty="0"/>
              <a:t>程度</a:t>
            </a:r>
            <a:endParaRPr lang="en-US" altLang="ja-JP" sz="1600" dirty="0"/>
          </a:p>
          <a:p>
            <a:r>
              <a:rPr lang="ja-JP" altLang="en-US" sz="1600" dirty="0"/>
              <a:t>・</a:t>
            </a:r>
            <a:r>
              <a:rPr lang="en-US" altLang="ja-JP" sz="1600" dirty="0"/>
              <a:t>UL</a:t>
            </a:r>
            <a:r>
              <a:rPr lang="ja-JP" altLang="en-US" sz="1600" dirty="0"/>
              <a:t>プレス＋金型特殊技術（新工法の採用）　：</a:t>
            </a:r>
            <a:r>
              <a:rPr lang="en-US" altLang="ja-JP" sz="1600" dirty="0"/>
              <a:t>20min</a:t>
            </a:r>
            <a:r>
              <a:rPr lang="en-US" altLang="ja-JP" sz="1600" baseline="30000" dirty="0"/>
              <a:t>-1</a:t>
            </a:r>
          </a:p>
          <a:p>
            <a:endParaRPr lang="en-US" altLang="ja-JP" sz="1600" dirty="0"/>
          </a:p>
          <a:p>
            <a:r>
              <a:rPr lang="ja-JP" altLang="en-US" sz="1600" dirty="0"/>
              <a:t>　⇒</a:t>
            </a:r>
            <a:r>
              <a:rPr lang="ja-JP" altLang="en-US" sz="1600" u="sng" dirty="0"/>
              <a:t>生産性約</a:t>
            </a:r>
            <a:r>
              <a:rPr lang="en-US" altLang="ja-JP" sz="1600" u="sng" dirty="0"/>
              <a:t>1.3</a:t>
            </a:r>
            <a:r>
              <a:rPr lang="ja-JP" altLang="en-US" sz="1600" u="sng" dirty="0"/>
              <a:t>倍</a:t>
            </a:r>
            <a:r>
              <a:rPr lang="ja-JP" altLang="en-US" sz="1600" dirty="0"/>
              <a:t>　大幅な増産が可能になった。</a:t>
            </a:r>
            <a:endParaRPr kumimoji="1" lang="ja-JP" altLang="en-US" sz="1600" dirty="0">
              <a:solidFill>
                <a:srgbClr val="000000"/>
              </a:solidFill>
            </a:endParaRPr>
          </a:p>
        </p:txBody>
      </p:sp>
      <p:pic>
        <p:nvPicPr>
          <p:cNvPr id="4" name="図 3">
            <a:extLst>
              <a:ext uri="{FF2B5EF4-FFF2-40B4-BE49-F238E27FC236}">
                <a16:creationId xmlns:a16="http://schemas.microsoft.com/office/drawing/2014/main" id="{76430801-AC3E-4917-8CE1-359C214904CE}"/>
              </a:ext>
            </a:extLst>
          </p:cNvPr>
          <p:cNvPicPr>
            <a:picLocks noChangeAspect="1"/>
          </p:cNvPicPr>
          <p:nvPr/>
        </p:nvPicPr>
        <p:blipFill>
          <a:blip r:embed="rId6"/>
          <a:stretch>
            <a:fillRect/>
          </a:stretch>
        </p:blipFill>
        <p:spPr>
          <a:xfrm>
            <a:off x="6086344" y="881693"/>
            <a:ext cx="2932457" cy="2584811"/>
          </a:xfrm>
          <a:prstGeom prst="rect">
            <a:avLst/>
          </a:prstGeom>
        </p:spPr>
      </p:pic>
      <p:pic>
        <p:nvPicPr>
          <p:cNvPr id="5" name="図 4">
            <a:extLst>
              <a:ext uri="{FF2B5EF4-FFF2-40B4-BE49-F238E27FC236}">
                <a16:creationId xmlns:a16="http://schemas.microsoft.com/office/drawing/2014/main" id="{DB9EC578-D12E-4739-80B2-D99EB9886CE6}"/>
              </a:ext>
            </a:extLst>
          </p:cNvPr>
          <p:cNvPicPr>
            <a:picLocks noChangeAspect="1"/>
          </p:cNvPicPr>
          <p:nvPr/>
        </p:nvPicPr>
        <p:blipFill>
          <a:blip r:embed="rId7"/>
          <a:stretch>
            <a:fillRect/>
          </a:stretch>
        </p:blipFill>
        <p:spPr>
          <a:xfrm>
            <a:off x="6084345" y="3569105"/>
            <a:ext cx="3010101" cy="2584809"/>
          </a:xfrm>
          <a:prstGeom prst="rect">
            <a:avLst/>
          </a:prstGeom>
        </p:spPr>
      </p:pic>
      <p:cxnSp>
        <p:nvCxnSpPr>
          <p:cNvPr id="7" name="直線矢印コネクタ 6">
            <a:extLst>
              <a:ext uri="{FF2B5EF4-FFF2-40B4-BE49-F238E27FC236}">
                <a16:creationId xmlns:a16="http://schemas.microsoft.com/office/drawing/2014/main" id="{AF889318-F3CF-4AC5-B753-63D35561CB3E}"/>
              </a:ext>
            </a:extLst>
          </p:cNvPr>
          <p:cNvCxnSpPr/>
          <p:nvPr/>
        </p:nvCxnSpPr>
        <p:spPr>
          <a:xfrm flipV="1">
            <a:off x="7633982" y="1711354"/>
            <a:ext cx="151001" cy="29361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6B3DB65-BDFF-4A19-A743-27E6297C6B97}"/>
              </a:ext>
            </a:extLst>
          </p:cNvPr>
          <p:cNvCxnSpPr>
            <a:cxnSpLocks/>
          </p:cNvCxnSpPr>
          <p:nvPr/>
        </p:nvCxnSpPr>
        <p:spPr>
          <a:xfrm>
            <a:off x="7784983" y="4344080"/>
            <a:ext cx="151001" cy="46895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1149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2864768" y="44624"/>
            <a:ext cx="5570756" cy="523220"/>
          </a:xfrm>
          <a:prstGeom prst="rect">
            <a:avLst/>
          </a:prstGeom>
        </p:spPr>
        <p:txBody>
          <a:bodyPr wrap="none">
            <a:spAutoFit/>
          </a:bodyPr>
          <a:lstStyle/>
          <a:p>
            <a:r>
              <a:rPr lang="ja-JP" altLang="en-US" sz="2800" dirty="0"/>
              <a:t>労働環境・地球環境向上への貢献</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787" y="6473843"/>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descr="光工業株式会社">
            <a:hlinkClick r:id="rId4"/>
            <a:extLst>
              <a:ext uri="{FF2B5EF4-FFF2-40B4-BE49-F238E27FC236}">
                <a16:creationId xmlns:a16="http://schemas.microsoft.com/office/drawing/2014/main" id="{8E9B5DF5-578F-4B71-B681-7F510DF26C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3098" y="6473843"/>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D88B0E6C-02B8-4C60-BBD9-EAC0FCC7444C}"/>
              </a:ext>
            </a:extLst>
          </p:cNvPr>
          <p:cNvSpPr txBox="1"/>
          <p:nvPr/>
        </p:nvSpPr>
        <p:spPr>
          <a:xfrm>
            <a:off x="658208" y="806313"/>
            <a:ext cx="6996936" cy="1877437"/>
          </a:xfrm>
          <a:prstGeom prst="rect">
            <a:avLst/>
          </a:prstGeom>
          <a:noFill/>
        </p:spPr>
        <p:txBody>
          <a:bodyPr wrap="square" rtlCol="0">
            <a:spAutoFit/>
          </a:bodyPr>
          <a:lstStyle/>
          <a:p>
            <a:r>
              <a:rPr kumimoji="1" lang="ja-JP" altLang="en-US" sz="2000" dirty="0">
                <a:solidFill>
                  <a:srgbClr val="000000"/>
                </a:solidFill>
              </a:rPr>
              <a:t>■省資源性の向上（</a:t>
            </a:r>
            <a:r>
              <a:rPr lang="ja-JP" altLang="en-US" sz="2000" dirty="0"/>
              <a:t>歩留まり率の改善</a:t>
            </a:r>
            <a:r>
              <a:rPr lang="ja-JP" altLang="en-US" sz="1600" dirty="0"/>
              <a:t>）</a:t>
            </a:r>
            <a:endParaRPr kumimoji="1" lang="en-US" altLang="ja-JP" sz="1600" dirty="0">
              <a:solidFill>
                <a:srgbClr val="000000"/>
              </a:solidFill>
            </a:endParaRPr>
          </a:p>
          <a:p>
            <a:endParaRPr kumimoji="1" lang="ja-JP" altLang="en-US" sz="1600" dirty="0">
              <a:solidFill>
                <a:srgbClr val="000000"/>
              </a:solidFill>
            </a:endParaRPr>
          </a:p>
          <a:p>
            <a:r>
              <a:rPr lang="ja-JP" altLang="en-US" sz="1600" dirty="0">
                <a:solidFill>
                  <a:srgbClr val="000000"/>
                </a:solidFill>
              </a:rPr>
              <a:t>・</a:t>
            </a:r>
            <a:r>
              <a:rPr lang="ja-JP" altLang="en-US" sz="1600" dirty="0"/>
              <a:t>ファインブランキング（従来方式）：</a:t>
            </a:r>
            <a:r>
              <a:rPr lang="en-US" altLang="ja-JP" sz="1600" dirty="0"/>
              <a:t>16</a:t>
            </a:r>
            <a:r>
              <a:rPr lang="ja-JP" altLang="en-US" sz="1600" dirty="0"/>
              <a:t>％程度</a:t>
            </a:r>
            <a:endParaRPr lang="en-US" altLang="ja-JP" sz="1600" dirty="0"/>
          </a:p>
          <a:p>
            <a:r>
              <a:rPr lang="ja-JP" altLang="en-US" sz="1600" dirty="0"/>
              <a:t>・プレス加工中心（新工法の採用）　：</a:t>
            </a:r>
            <a:r>
              <a:rPr lang="en-US" altLang="ja-JP" sz="1600" dirty="0"/>
              <a:t>32</a:t>
            </a:r>
            <a:r>
              <a:rPr lang="ja-JP" altLang="en-US" sz="1600" dirty="0"/>
              <a:t>％程度</a:t>
            </a:r>
            <a:endParaRPr lang="en-US" altLang="ja-JP" sz="1600" baseline="30000" dirty="0"/>
          </a:p>
          <a:p>
            <a:endParaRPr lang="en-US" altLang="ja-JP" sz="1600" dirty="0"/>
          </a:p>
          <a:p>
            <a:r>
              <a:rPr lang="ja-JP" altLang="en-US" sz="1600" dirty="0"/>
              <a:t>　⇒歩留まり率が</a:t>
            </a:r>
            <a:r>
              <a:rPr lang="en-US" altLang="ja-JP" sz="1600" dirty="0"/>
              <a:t>2</a:t>
            </a:r>
            <a:r>
              <a:rPr lang="ja-JP" altLang="en-US" sz="1600" dirty="0"/>
              <a:t>倍（</a:t>
            </a:r>
            <a:r>
              <a:rPr lang="en-US" altLang="ja-JP" sz="1600" dirty="0"/>
              <a:t>100</a:t>
            </a:r>
            <a:r>
              <a:rPr lang="ja-JP" altLang="en-US" sz="1600" dirty="0"/>
              <a:t>％向上）となり、大幅な省資源が可能になった。</a:t>
            </a:r>
            <a:endParaRPr lang="en-US" altLang="ja-JP" sz="1600" dirty="0"/>
          </a:p>
          <a:p>
            <a:r>
              <a:rPr kumimoji="1" lang="ja-JP" altLang="en-US" sz="1600" dirty="0">
                <a:solidFill>
                  <a:srgbClr val="000000"/>
                </a:solidFill>
              </a:rPr>
              <a:t>　　</a:t>
            </a:r>
            <a:r>
              <a:rPr lang="ja-JP" altLang="en-US" sz="1600" dirty="0"/>
              <a:t>研磨以外の後加工もなくなったので、省エネルギーにもなっている。</a:t>
            </a:r>
            <a:endParaRPr kumimoji="1" lang="ja-JP" altLang="en-US" sz="1600" dirty="0">
              <a:solidFill>
                <a:srgbClr val="000000"/>
              </a:solidFill>
            </a:endParaRPr>
          </a:p>
        </p:txBody>
      </p:sp>
      <p:pic>
        <p:nvPicPr>
          <p:cNvPr id="22" name="図 21">
            <a:extLst>
              <a:ext uri="{FF2B5EF4-FFF2-40B4-BE49-F238E27FC236}">
                <a16:creationId xmlns:a16="http://schemas.microsoft.com/office/drawing/2014/main" id="{4C4FAC74-4111-43DA-AA33-0B062E0C9D2B}"/>
              </a:ext>
            </a:extLst>
          </p:cNvPr>
          <p:cNvPicPr>
            <a:picLocks noChangeAspect="1"/>
          </p:cNvPicPr>
          <p:nvPr/>
        </p:nvPicPr>
        <p:blipFill>
          <a:blip r:embed="rId6"/>
          <a:stretch>
            <a:fillRect/>
          </a:stretch>
        </p:blipFill>
        <p:spPr>
          <a:xfrm>
            <a:off x="6633115" y="3123591"/>
            <a:ext cx="3087148" cy="2889754"/>
          </a:xfrm>
          <a:prstGeom prst="rect">
            <a:avLst/>
          </a:prstGeom>
        </p:spPr>
      </p:pic>
      <p:cxnSp>
        <p:nvCxnSpPr>
          <p:cNvPr id="29" name="直線矢印コネクタ 28">
            <a:extLst>
              <a:ext uri="{FF2B5EF4-FFF2-40B4-BE49-F238E27FC236}">
                <a16:creationId xmlns:a16="http://schemas.microsoft.com/office/drawing/2014/main" id="{76035E63-E6DD-41E3-A749-09A1333B97A0}"/>
              </a:ext>
            </a:extLst>
          </p:cNvPr>
          <p:cNvCxnSpPr>
            <a:cxnSpLocks/>
          </p:cNvCxnSpPr>
          <p:nvPr/>
        </p:nvCxnSpPr>
        <p:spPr>
          <a:xfrm flipV="1">
            <a:off x="8288323" y="3833770"/>
            <a:ext cx="147201" cy="87993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9244A42D-A1D4-4672-8907-20A2C19D0C34}"/>
              </a:ext>
            </a:extLst>
          </p:cNvPr>
          <p:cNvPicPr>
            <a:picLocks noChangeAspect="1"/>
          </p:cNvPicPr>
          <p:nvPr/>
        </p:nvPicPr>
        <p:blipFill>
          <a:blip r:embed="rId7"/>
          <a:stretch>
            <a:fillRect/>
          </a:stretch>
        </p:blipFill>
        <p:spPr>
          <a:xfrm>
            <a:off x="974558" y="2869348"/>
            <a:ext cx="5281788" cy="1706616"/>
          </a:xfrm>
          <a:prstGeom prst="rect">
            <a:avLst/>
          </a:prstGeom>
        </p:spPr>
      </p:pic>
      <p:pic>
        <p:nvPicPr>
          <p:cNvPr id="5" name="図 4">
            <a:extLst>
              <a:ext uri="{FF2B5EF4-FFF2-40B4-BE49-F238E27FC236}">
                <a16:creationId xmlns:a16="http://schemas.microsoft.com/office/drawing/2014/main" id="{60BD4C10-CA95-4472-92A5-FC1543C0D09F}"/>
              </a:ext>
            </a:extLst>
          </p:cNvPr>
          <p:cNvPicPr>
            <a:picLocks noChangeAspect="1"/>
          </p:cNvPicPr>
          <p:nvPr/>
        </p:nvPicPr>
        <p:blipFill>
          <a:blip r:embed="rId8"/>
          <a:stretch>
            <a:fillRect/>
          </a:stretch>
        </p:blipFill>
        <p:spPr>
          <a:xfrm>
            <a:off x="1943100" y="4596618"/>
            <a:ext cx="4400671" cy="1549532"/>
          </a:xfrm>
          <a:prstGeom prst="rect">
            <a:avLst/>
          </a:prstGeom>
        </p:spPr>
      </p:pic>
    </p:spTree>
    <p:extLst>
      <p:ext uri="{BB962C8B-B14F-4D97-AF65-F5344CB8AC3E}">
        <p14:creationId xmlns:p14="http://schemas.microsoft.com/office/powerpoint/2010/main" val="21595807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30A15F80-399A-447D-B749-CB74619F63C8}"/>
              </a:ext>
            </a:extLst>
          </p:cNvPr>
          <p:cNvPicPr>
            <a:picLocks noChangeAspect="1"/>
          </p:cNvPicPr>
          <p:nvPr/>
        </p:nvPicPr>
        <p:blipFill>
          <a:blip r:embed="rId6"/>
          <a:stretch>
            <a:fillRect/>
          </a:stretch>
        </p:blipFill>
        <p:spPr>
          <a:xfrm>
            <a:off x="2250373" y="3144224"/>
            <a:ext cx="6194073" cy="963251"/>
          </a:xfrm>
          <a:prstGeom prst="rect">
            <a:avLst/>
          </a:prstGeom>
        </p:spPr>
      </p:pic>
    </p:spTree>
    <p:extLst>
      <p:ext uri="{BB962C8B-B14F-4D97-AF65-F5344CB8AC3E}">
        <p14:creationId xmlns:p14="http://schemas.microsoft.com/office/powerpoint/2010/main" val="40439460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3550678" y="98077"/>
            <a:ext cx="2698175" cy="523220"/>
          </a:xfrm>
          <a:prstGeom prst="rect">
            <a:avLst/>
          </a:prstGeom>
        </p:spPr>
        <p:txBody>
          <a:bodyPr wrap="none">
            <a:spAutoFit/>
          </a:bodyPr>
          <a:lstStyle/>
          <a:p>
            <a:pPr algn="l"/>
            <a:r>
              <a:rPr lang="ja-JP" altLang="en-US" sz="2800" dirty="0">
                <a:latin typeface="+mn-ea"/>
              </a:rPr>
              <a:t>開発着手の経緯</a:t>
            </a:r>
            <a:endParaRPr lang="en-US" altLang="ja-JP" sz="28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C9D2977E-7071-4C5C-885A-E9A1B4C1E111}"/>
              </a:ext>
            </a:extLst>
          </p:cNvPr>
          <p:cNvSpPr txBox="1"/>
          <p:nvPr/>
        </p:nvSpPr>
        <p:spPr>
          <a:xfrm>
            <a:off x="864462" y="4933381"/>
            <a:ext cx="3633141" cy="523220"/>
          </a:xfrm>
          <a:prstGeom prst="rect">
            <a:avLst/>
          </a:prstGeom>
          <a:noFill/>
        </p:spPr>
        <p:txBody>
          <a:bodyPr wrap="square">
            <a:spAutoFit/>
          </a:bodyPr>
          <a:lstStyle/>
          <a:p>
            <a:r>
              <a:rPr lang="ja-JP" altLang="en-US" sz="1400" dirty="0"/>
              <a:t>高圧エンジン用自動車の構成部品</a:t>
            </a:r>
            <a:endParaRPr lang="en-US" altLang="ja-JP" sz="1400" dirty="0"/>
          </a:p>
          <a:p>
            <a:r>
              <a:rPr lang="ja-JP" altLang="en-US" sz="1400" dirty="0">
                <a:solidFill>
                  <a:srgbClr val="040000"/>
                </a:solidFill>
                <a:effectLst/>
                <a:latin typeface="source-han-serif-japanese"/>
              </a:rPr>
              <a:t>厚板フランジ</a:t>
            </a:r>
            <a:endParaRPr lang="ja-JP" altLang="en-US" sz="1400" dirty="0"/>
          </a:p>
        </p:txBody>
      </p:sp>
      <p:sp>
        <p:nvSpPr>
          <p:cNvPr id="29" name="角丸四角形 4">
            <a:extLst>
              <a:ext uri="{FF2B5EF4-FFF2-40B4-BE49-F238E27FC236}">
                <a16:creationId xmlns:a16="http://schemas.microsoft.com/office/drawing/2014/main" id="{20C9D85D-F695-4A40-BA93-C02509384DF7}"/>
              </a:ext>
            </a:extLst>
          </p:cNvPr>
          <p:cNvSpPr/>
          <p:nvPr/>
        </p:nvSpPr>
        <p:spPr bwMode="auto">
          <a:xfrm>
            <a:off x="5510348" y="1073077"/>
            <a:ext cx="3747636" cy="905319"/>
          </a:xfrm>
          <a:prstGeom prst="roundRect">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defTabSz="936625"/>
            <a:r>
              <a:rPr kumimoji="0" lang="ja-JP" altLang="en-US" sz="1400" dirty="0"/>
              <a:t>複雑形状で高難度部品</a:t>
            </a:r>
            <a:endParaRPr kumimoji="0" lang="en-US" altLang="ja-JP" sz="1400" dirty="0"/>
          </a:p>
          <a:p>
            <a:pPr defTabSz="936625"/>
            <a:r>
              <a:rPr kumimoji="0" lang="ja-JP" altLang="en-US" sz="1400" dirty="0"/>
              <a:t>もともとファインブランキング加工で生産</a:t>
            </a:r>
            <a:endParaRPr kumimoji="0" lang="en-US" altLang="ja-JP" sz="1400" dirty="0"/>
          </a:p>
          <a:p>
            <a:pPr defTabSz="936625"/>
            <a:r>
              <a:rPr kumimoji="0" lang="ja-JP" altLang="en-US" sz="1400" dirty="0"/>
              <a:t>されていた（他社実績）（当時月産</a:t>
            </a:r>
            <a:r>
              <a:rPr kumimoji="0" lang="en-US" altLang="ja-JP" sz="1400" dirty="0"/>
              <a:t>10</a:t>
            </a:r>
            <a:r>
              <a:rPr kumimoji="0" lang="ja-JP" altLang="en-US" sz="1400" dirty="0"/>
              <a:t>万個）</a:t>
            </a:r>
            <a:endParaRPr kumimoji="0" lang="en-US" altLang="ja-JP" sz="1400" b="0" i="0" u="none" strike="noStrike" cap="none" normalizeH="0" baseline="0" dirty="0">
              <a:ln>
                <a:noFill/>
              </a:ln>
              <a:solidFill>
                <a:schemeClr val="tx1"/>
              </a:solidFill>
              <a:effectLst/>
            </a:endParaRPr>
          </a:p>
          <a:p>
            <a:pPr defTabSz="936625"/>
            <a:endParaRPr kumimoji="0" lang="ja-JP" altLang="en-US" sz="1400" b="0" i="0" u="none" strike="noStrike" cap="none" normalizeH="0" baseline="0" dirty="0">
              <a:ln>
                <a:noFill/>
              </a:ln>
              <a:solidFill>
                <a:schemeClr val="tx1"/>
              </a:solidFill>
              <a:effectLst/>
            </a:endParaRPr>
          </a:p>
        </p:txBody>
      </p:sp>
      <p:sp>
        <p:nvSpPr>
          <p:cNvPr id="31" name="下矢印 8">
            <a:extLst>
              <a:ext uri="{FF2B5EF4-FFF2-40B4-BE49-F238E27FC236}">
                <a16:creationId xmlns:a16="http://schemas.microsoft.com/office/drawing/2014/main" id="{27CA549C-A10D-45F5-BA66-CD3C15680811}"/>
              </a:ext>
            </a:extLst>
          </p:cNvPr>
          <p:cNvSpPr/>
          <p:nvPr/>
        </p:nvSpPr>
        <p:spPr bwMode="auto">
          <a:xfrm>
            <a:off x="7209280" y="2204199"/>
            <a:ext cx="252028" cy="270103"/>
          </a:xfrm>
          <a:prstGeom prst="downArrow">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marL="0" marR="0" indent="0" algn="l" defTabSz="936625"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3" name="角丸四角形 4">
            <a:extLst>
              <a:ext uri="{FF2B5EF4-FFF2-40B4-BE49-F238E27FC236}">
                <a16:creationId xmlns:a16="http://schemas.microsoft.com/office/drawing/2014/main" id="{597D4BF1-A6DF-473C-B5CD-23509075FBE0}"/>
              </a:ext>
            </a:extLst>
          </p:cNvPr>
          <p:cNvSpPr/>
          <p:nvPr/>
        </p:nvSpPr>
        <p:spPr bwMode="auto">
          <a:xfrm>
            <a:off x="5587490" y="2613024"/>
            <a:ext cx="3747636" cy="523220"/>
          </a:xfrm>
          <a:prstGeom prst="roundRect">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defTabSz="936625"/>
            <a:r>
              <a:rPr kumimoji="0" lang="ja-JP" altLang="en-US" sz="1400" dirty="0"/>
              <a:t>需要増加により、取引先から</a:t>
            </a:r>
            <a:r>
              <a:rPr kumimoji="0" lang="ja-JP" altLang="en-US" sz="1400" b="0" i="0" u="none" strike="noStrike" cap="none" normalizeH="0" baseline="0" dirty="0">
                <a:ln>
                  <a:noFill/>
                </a:ln>
                <a:solidFill>
                  <a:schemeClr val="tx1"/>
                </a:solidFill>
                <a:effectLst/>
              </a:rPr>
              <a:t>納品数量アップの要請があった（月産</a:t>
            </a:r>
            <a:r>
              <a:rPr kumimoji="0" lang="en-US" altLang="ja-JP" sz="1400" b="0" i="0" u="none" strike="noStrike" cap="none" normalizeH="0" baseline="0" dirty="0">
                <a:ln>
                  <a:noFill/>
                </a:ln>
                <a:solidFill>
                  <a:schemeClr val="tx1"/>
                </a:solidFill>
                <a:effectLst/>
              </a:rPr>
              <a:t>25</a:t>
            </a:r>
            <a:r>
              <a:rPr kumimoji="0" lang="ja-JP" altLang="en-US" sz="1400" b="0" i="0" u="none" strike="noStrike" cap="none" normalizeH="0" baseline="0" dirty="0">
                <a:ln>
                  <a:noFill/>
                </a:ln>
                <a:solidFill>
                  <a:schemeClr val="tx1"/>
                </a:solidFill>
                <a:effectLst/>
              </a:rPr>
              <a:t>万個</a:t>
            </a:r>
            <a:r>
              <a:rPr kumimoji="0" lang="ja-JP" altLang="en-US" sz="1400" dirty="0"/>
              <a:t>）</a:t>
            </a:r>
            <a:endParaRPr kumimoji="0" lang="ja-JP" altLang="en-US" sz="1400" b="0" i="0" u="none" strike="noStrike" cap="none" normalizeH="0" baseline="0" dirty="0">
              <a:ln>
                <a:noFill/>
              </a:ln>
              <a:solidFill>
                <a:schemeClr val="tx1"/>
              </a:solidFill>
              <a:effectLst/>
            </a:endParaRPr>
          </a:p>
        </p:txBody>
      </p:sp>
      <p:sp>
        <p:nvSpPr>
          <p:cNvPr id="37" name="下矢印 8">
            <a:extLst>
              <a:ext uri="{FF2B5EF4-FFF2-40B4-BE49-F238E27FC236}">
                <a16:creationId xmlns:a16="http://schemas.microsoft.com/office/drawing/2014/main" id="{24EDFA50-1CC6-4989-A2C1-29A8B2A49E57}"/>
              </a:ext>
            </a:extLst>
          </p:cNvPr>
          <p:cNvSpPr/>
          <p:nvPr/>
        </p:nvSpPr>
        <p:spPr bwMode="auto">
          <a:xfrm>
            <a:off x="7255261" y="3289445"/>
            <a:ext cx="252028" cy="205199"/>
          </a:xfrm>
          <a:prstGeom prst="downArrow">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marL="0" marR="0" indent="0" algn="l" defTabSz="936625"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8" name="角丸四角形 4">
            <a:extLst>
              <a:ext uri="{FF2B5EF4-FFF2-40B4-BE49-F238E27FC236}">
                <a16:creationId xmlns:a16="http://schemas.microsoft.com/office/drawing/2014/main" id="{91A34DCD-8CC9-45E6-BD59-48A0A3EA9D39}"/>
              </a:ext>
            </a:extLst>
          </p:cNvPr>
          <p:cNvSpPr/>
          <p:nvPr/>
        </p:nvSpPr>
        <p:spPr bwMode="auto">
          <a:xfrm>
            <a:off x="5587490" y="3719592"/>
            <a:ext cx="3747636" cy="523220"/>
          </a:xfrm>
          <a:prstGeom prst="roundRect">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defTabSz="936625"/>
            <a:r>
              <a:rPr kumimoji="0" lang="ja-JP" altLang="en-US" sz="1400" b="0" i="0" u="none" strike="noStrike" cap="none" normalizeH="0" baseline="0" dirty="0">
                <a:ln>
                  <a:noFill/>
                </a:ln>
                <a:solidFill>
                  <a:schemeClr val="tx1"/>
                </a:solidFill>
                <a:effectLst/>
              </a:rPr>
              <a:t>生産</a:t>
            </a:r>
            <a:r>
              <a:rPr kumimoji="0" lang="ja-JP" altLang="en-US" sz="1400" b="0" i="0" u="none" strike="noStrike" cap="none" normalizeH="0" baseline="0" dirty="0">
                <a:ln>
                  <a:noFill/>
                </a:ln>
                <a:effectLst/>
              </a:rPr>
              <a:t>性</a:t>
            </a:r>
            <a:r>
              <a:rPr kumimoji="0" lang="ja-JP" altLang="en-US" sz="1400" b="0" i="0" u="none" cap="none" normalizeH="0" dirty="0">
                <a:ln>
                  <a:noFill/>
                </a:ln>
                <a:effectLst/>
              </a:rPr>
              <a:t>の向上</a:t>
            </a:r>
            <a:r>
              <a:rPr kumimoji="0" lang="ja-JP" altLang="en-US" sz="1400" b="0" i="0" u="none" strike="noStrike" cap="none" normalizeH="0" baseline="0" dirty="0">
                <a:ln>
                  <a:noFill/>
                </a:ln>
                <a:solidFill>
                  <a:schemeClr val="tx1"/>
                </a:solidFill>
                <a:effectLst/>
              </a:rPr>
              <a:t>・安定供給を目的に、光工業へ相談があった</a:t>
            </a:r>
          </a:p>
        </p:txBody>
      </p:sp>
      <p:sp>
        <p:nvSpPr>
          <p:cNvPr id="39" name="下矢印 8">
            <a:extLst>
              <a:ext uri="{FF2B5EF4-FFF2-40B4-BE49-F238E27FC236}">
                <a16:creationId xmlns:a16="http://schemas.microsoft.com/office/drawing/2014/main" id="{94400BFF-FA70-4AB1-95D2-4D7091C31B92}"/>
              </a:ext>
            </a:extLst>
          </p:cNvPr>
          <p:cNvSpPr/>
          <p:nvPr/>
        </p:nvSpPr>
        <p:spPr bwMode="auto">
          <a:xfrm>
            <a:off x="7272862" y="4429950"/>
            <a:ext cx="252028" cy="240607"/>
          </a:xfrm>
          <a:prstGeom prst="downArrow">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marL="0" marR="0" indent="0" algn="l" defTabSz="936625"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0" name="角丸四角形 4">
            <a:extLst>
              <a:ext uri="{FF2B5EF4-FFF2-40B4-BE49-F238E27FC236}">
                <a16:creationId xmlns:a16="http://schemas.microsoft.com/office/drawing/2014/main" id="{1314BDC1-09C1-4F32-B4CC-6D1B2AF7A036}"/>
              </a:ext>
            </a:extLst>
          </p:cNvPr>
          <p:cNvSpPr/>
          <p:nvPr/>
        </p:nvSpPr>
        <p:spPr bwMode="auto">
          <a:xfrm>
            <a:off x="5587490" y="4899657"/>
            <a:ext cx="3747636" cy="989415"/>
          </a:xfrm>
          <a:prstGeom prst="roundRect">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defTabSz="936625"/>
            <a:r>
              <a:rPr kumimoji="0" lang="ja-JP" altLang="en-US" sz="1400" b="0" i="0" u="none" strike="noStrike" cap="none" normalizeH="0" baseline="0" dirty="0">
                <a:ln>
                  <a:noFill/>
                </a:ln>
                <a:solidFill>
                  <a:schemeClr val="tx1"/>
                </a:solidFill>
                <a:effectLst/>
              </a:rPr>
              <a:t>従来ファインブランキングと機械加工で生産していた部品を、プレス加工主体で生産できないか？</a:t>
            </a:r>
            <a:endParaRPr kumimoji="0" lang="en-US" altLang="ja-JP" sz="1400" b="0" i="0" u="none" strike="noStrike" cap="none" normalizeH="0" baseline="0" dirty="0">
              <a:ln>
                <a:noFill/>
              </a:ln>
              <a:solidFill>
                <a:schemeClr val="tx1"/>
              </a:solidFill>
              <a:effectLst/>
            </a:endParaRPr>
          </a:p>
        </p:txBody>
      </p:sp>
      <p:pic>
        <p:nvPicPr>
          <p:cNvPr id="49" name="Picture 2" descr="厚板（極限加工）フランジ">
            <a:extLst>
              <a:ext uri="{FF2B5EF4-FFF2-40B4-BE49-F238E27FC236}">
                <a16:creationId xmlns:a16="http://schemas.microsoft.com/office/drawing/2014/main" id="{B58AF672-4B01-4F00-904C-86E9E79F38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62" y="1501325"/>
            <a:ext cx="5084548" cy="338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611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DE51BB77-0B7C-43C5-9CB7-3AE87B0A3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442" y="3536358"/>
            <a:ext cx="3378354" cy="2089064"/>
          </a:xfrm>
          <a:prstGeom prst="rect">
            <a:avLst/>
          </a:prstGeom>
        </p:spPr>
      </p:pic>
      <p:sp>
        <p:nvSpPr>
          <p:cNvPr id="16" name="正方形/長方形 15">
            <a:extLst>
              <a:ext uri="{FF2B5EF4-FFF2-40B4-BE49-F238E27FC236}">
                <a16:creationId xmlns:a16="http://schemas.microsoft.com/office/drawing/2014/main" id="{3ED2A65C-0934-4AC4-AAE0-6354A22B31E0}"/>
              </a:ext>
            </a:extLst>
          </p:cNvPr>
          <p:cNvSpPr/>
          <p:nvPr/>
        </p:nvSpPr>
        <p:spPr>
          <a:xfrm>
            <a:off x="2833358" y="128931"/>
            <a:ext cx="4134465" cy="523220"/>
          </a:xfrm>
          <a:prstGeom prst="rect">
            <a:avLst/>
          </a:prstGeom>
        </p:spPr>
        <p:txBody>
          <a:bodyPr wrap="none">
            <a:spAutoFit/>
          </a:bodyPr>
          <a:lstStyle/>
          <a:p>
            <a:r>
              <a:rPr lang="ja-JP" altLang="en-US" sz="2800" dirty="0"/>
              <a:t>技術的課題と開発の特長</a:t>
            </a:r>
          </a:p>
        </p:txBody>
      </p:sp>
      <p:sp>
        <p:nvSpPr>
          <p:cNvPr id="17" name="角丸四角形 4">
            <a:extLst>
              <a:ext uri="{FF2B5EF4-FFF2-40B4-BE49-F238E27FC236}">
                <a16:creationId xmlns:a16="http://schemas.microsoft.com/office/drawing/2014/main" id="{2BD15E9B-71C3-42E5-97E1-2CB5F5FA8285}"/>
              </a:ext>
            </a:extLst>
          </p:cNvPr>
          <p:cNvSpPr/>
          <p:nvPr/>
        </p:nvSpPr>
        <p:spPr bwMode="auto">
          <a:xfrm>
            <a:off x="4322813" y="1011200"/>
            <a:ext cx="5061745" cy="1053318"/>
          </a:xfrm>
          <a:prstGeom prst="roundRect">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defTabSz="936625"/>
            <a:r>
              <a:rPr kumimoji="0" lang="ja-JP" altLang="en-US" sz="1400" dirty="0"/>
              <a:t>当</a:t>
            </a:r>
            <a:r>
              <a:rPr kumimoji="0" lang="ja-JP" altLang="en-US" sz="1400" b="0" i="0" u="none" strike="noStrike" cap="none" normalizeH="0" baseline="0" dirty="0">
                <a:ln>
                  <a:noFill/>
                </a:ln>
                <a:solidFill>
                  <a:schemeClr val="tx1"/>
                </a:solidFill>
                <a:effectLst/>
              </a:rPr>
              <a:t>製品は厚板であることに加え、スペースの都合から外周部に大きな切り欠きが入る設計。</a:t>
            </a:r>
            <a:endParaRPr kumimoji="0" lang="en-US" altLang="ja-JP" sz="1400" b="0" i="0" u="none" strike="noStrike" cap="none" normalizeH="0" baseline="0" dirty="0">
              <a:ln>
                <a:noFill/>
              </a:ln>
              <a:solidFill>
                <a:schemeClr val="tx1"/>
              </a:solidFill>
              <a:effectLst/>
            </a:endParaRPr>
          </a:p>
          <a:p>
            <a:pPr defTabSz="936625"/>
            <a:r>
              <a:rPr kumimoji="0" lang="en-US" altLang="ja-JP" sz="1400" b="0" i="0" u="none" strike="noStrike" cap="none" normalizeH="0" baseline="0" dirty="0">
                <a:ln>
                  <a:noFill/>
                </a:ln>
                <a:solidFill>
                  <a:schemeClr val="tx1"/>
                </a:solidFill>
                <a:effectLst/>
              </a:rPr>
              <a:t>8</a:t>
            </a:r>
            <a:r>
              <a:rPr kumimoji="0" lang="ja-JP" altLang="en-US" sz="1400" b="0" i="0" u="none" strike="noStrike" cap="none" normalizeH="0" baseline="0" dirty="0">
                <a:ln>
                  <a:noFill/>
                </a:ln>
                <a:solidFill>
                  <a:schemeClr val="tx1"/>
                </a:solidFill>
                <a:effectLst/>
              </a:rPr>
              <a:t>ｍｍの板厚に対して穴と切り欠き部分の間の肉厚は</a:t>
            </a:r>
            <a:r>
              <a:rPr kumimoji="0" lang="en-US" altLang="ja-JP" sz="1600" b="1" i="0" u="none" strike="noStrike" cap="none" normalizeH="0" baseline="0" dirty="0">
                <a:ln>
                  <a:noFill/>
                </a:ln>
                <a:solidFill>
                  <a:srgbClr val="FF0000"/>
                </a:solidFill>
                <a:effectLst/>
              </a:rPr>
              <a:t>1</a:t>
            </a:r>
            <a:r>
              <a:rPr kumimoji="0" lang="ja-JP" altLang="en-US" sz="1600" b="1" i="0" u="none" strike="noStrike" cap="none" normalizeH="0" baseline="0" dirty="0">
                <a:ln>
                  <a:noFill/>
                </a:ln>
                <a:solidFill>
                  <a:srgbClr val="FF0000"/>
                </a:solidFill>
                <a:effectLst/>
              </a:rPr>
              <a:t>ｍｍ</a:t>
            </a:r>
            <a:r>
              <a:rPr kumimoji="0" lang="ja-JP" altLang="en-US" sz="1400" b="0" i="0" u="none" strike="noStrike" cap="none" normalizeH="0" baseline="0" dirty="0">
                <a:ln>
                  <a:noFill/>
                </a:ln>
                <a:solidFill>
                  <a:schemeClr val="tx1"/>
                </a:solidFill>
                <a:effectLst/>
              </a:rPr>
              <a:t>しか確保できない。（お客様要望）</a:t>
            </a:r>
          </a:p>
          <a:p>
            <a:pPr defTabSz="936625"/>
            <a:endParaRPr kumimoji="0" lang="ja-JP" altLang="en-US" sz="1400" b="0" i="0" u="none" strike="noStrike" cap="none" normalizeH="0" baseline="0" dirty="0">
              <a:ln>
                <a:noFill/>
              </a:ln>
              <a:solidFill>
                <a:schemeClr val="tx1"/>
              </a:solidFill>
              <a:effectLst/>
            </a:endParaRPr>
          </a:p>
        </p:txBody>
      </p:sp>
      <p:sp>
        <p:nvSpPr>
          <p:cNvPr id="27" name="角丸四角形 4">
            <a:extLst>
              <a:ext uri="{FF2B5EF4-FFF2-40B4-BE49-F238E27FC236}">
                <a16:creationId xmlns:a16="http://schemas.microsoft.com/office/drawing/2014/main" id="{B2738EFF-3B30-4BAF-AD9F-C147D7E0A073}"/>
              </a:ext>
            </a:extLst>
          </p:cNvPr>
          <p:cNvSpPr/>
          <p:nvPr/>
        </p:nvSpPr>
        <p:spPr bwMode="auto">
          <a:xfrm>
            <a:off x="4300123" y="2436706"/>
            <a:ext cx="5196215" cy="772707"/>
          </a:xfrm>
          <a:prstGeom prst="roundRect">
            <a:avLst/>
          </a:prstGeom>
          <a:solidFill>
            <a:schemeClr val="accent1">
              <a:lumMod val="40000"/>
              <a:lumOff val="6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28099" tIns="18732" rIns="0" bIns="0" numCol="1" rtlCol="0" anchor="t" anchorCtr="0" compatLnSpc="1">
            <a:prstTxWarp prst="textNoShape">
              <a:avLst/>
            </a:prstTxWarp>
          </a:bodyPr>
          <a:lstStyle/>
          <a:p>
            <a:pPr defTabSz="936625"/>
            <a:r>
              <a:rPr kumimoji="0" lang="en-US" altLang="ja-JP" sz="1400" b="0" i="0" u="none" strike="noStrike" cap="none" normalizeH="0" baseline="0" dirty="0">
                <a:ln>
                  <a:noFill/>
                </a:ln>
                <a:solidFill>
                  <a:schemeClr val="tx1"/>
                </a:solidFill>
                <a:effectLst/>
              </a:rPr>
              <a:t>【</a:t>
            </a:r>
            <a:r>
              <a:rPr kumimoji="0" lang="ja-JP" altLang="en-US" sz="1400" dirty="0">
                <a:solidFill>
                  <a:schemeClr val="tx1"/>
                </a:solidFill>
              </a:rPr>
              <a:t>課題</a:t>
            </a:r>
            <a:r>
              <a:rPr kumimoji="0" lang="en-US" altLang="ja-JP" sz="1400" dirty="0">
                <a:solidFill>
                  <a:schemeClr val="tx1"/>
                </a:solidFill>
              </a:rPr>
              <a:t>】</a:t>
            </a:r>
            <a:endParaRPr kumimoji="0" lang="en-US" altLang="ja-JP" sz="1400" b="0" i="0" u="none" strike="noStrike" cap="none" normalizeH="0" baseline="0" dirty="0">
              <a:ln>
                <a:noFill/>
              </a:ln>
              <a:solidFill>
                <a:schemeClr val="tx1"/>
              </a:solidFill>
              <a:effectLst/>
            </a:endParaRPr>
          </a:p>
          <a:p>
            <a:pPr defTabSz="936625"/>
            <a:r>
              <a:rPr kumimoji="0" lang="ja-JP" altLang="en-US" sz="1400" b="0" i="0" u="none" strike="noStrike" cap="none" normalizeH="0" baseline="0" dirty="0">
                <a:ln>
                  <a:noFill/>
                </a:ln>
                <a:solidFill>
                  <a:schemeClr val="tx1"/>
                </a:solidFill>
                <a:effectLst/>
              </a:rPr>
              <a:t>プレス加工では穴と外周部分の</a:t>
            </a:r>
            <a:r>
              <a:rPr kumimoji="0" lang="ja-JP" altLang="en-US" sz="1400" b="0" i="0" u="sng" strike="noStrike" cap="none" normalizeH="0" baseline="0" dirty="0">
                <a:ln>
                  <a:noFill/>
                </a:ln>
                <a:solidFill>
                  <a:srgbClr val="FF0000"/>
                </a:solidFill>
                <a:effectLst/>
              </a:rPr>
              <a:t>肉厚は板厚の</a:t>
            </a:r>
            <a:r>
              <a:rPr kumimoji="0" lang="en-US" altLang="ja-JP" sz="1400" b="0" i="0" u="sng" strike="noStrike" cap="none" normalizeH="0" baseline="0" dirty="0">
                <a:ln>
                  <a:noFill/>
                </a:ln>
                <a:solidFill>
                  <a:srgbClr val="FF0000"/>
                </a:solidFill>
                <a:effectLst/>
              </a:rPr>
              <a:t>2</a:t>
            </a:r>
            <a:r>
              <a:rPr kumimoji="0" lang="ja-JP" altLang="en-US" sz="1400" b="0" i="0" u="sng" strike="noStrike" cap="none" normalizeH="0" baseline="0" dirty="0">
                <a:ln>
                  <a:noFill/>
                </a:ln>
                <a:solidFill>
                  <a:srgbClr val="FF0000"/>
                </a:solidFill>
                <a:effectLst/>
              </a:rPr>
              <a:t>倍確保</a:t>
            </a:r>
            <a:r>
              <a:rPr kumimoji="0" lang="ja-JP" altLang="en-US" sz="1400" b="0" i="0" u="none" strike="noStrike" cap="none" normalizeH="0" baseline="0" dirty="0">
                <a:ln>
                  <a:noFill/>
                </a:ln>
                <a:solidFill>
                  <a:schemeClr val="tx1"/>
                </a:solidFill>
                <a:effectLst/>
              </a:rPr>
              <a:t>が望ましい。</a:t>
            </a:r>
            <a:r>
              <a:rPr kumimoji="0" lang="ja-JP" altLang="en-US" sz="1400" dirty="0">
                <a:solidFill>
                  <a:schemeClr val="tx1"/>
                </a:solidFill>
              </a:rPr>
              <a:t>⇒</a:t>
            </a:r>
            <a:r>
              <a:rPr kumimoji="0" lang="ja-JP" altLang="en-US" sz="1400" b="0" i="0" u="none" strike="noStrike" cap="none" normalizeH="0" baseline="0" dirty="0">
                <a:ln>
                  <a:noFill/>
                </a:ln>
                <a:solidFill>
                  <a:schemeClr val="tx1"/>
                </a:solidFill>
                <a:effectLst/>
              </a:rPr>
              <a:t>本来は</a:t>
            </a:r>
            <a:r>
              <a:rPr kumimoji="0" lang="en-US" altLang="ja-JP" sz="1600" b="1" dirty="0">
                <a:solidFill>
                  <a:srgbClr val="FF0000"/>
                </a:solidFill>
              </a:rPr>
              <a:t>16㎜</a:t>
            </a:r>
            <a:r>
              <a:rPr kumimoji="0" lang="ja-JP" altLang="en-US" sz="1400" dirty="0">
                <a:solidFill>
                  <a:schemeClr val="tx1"/>
                </a:solidFill>
              </a:rPr>
              <a:t>が必要であり、</a:t>
            </a:r>
            <a:r>
              <a:rPr kumimoji="0" lang="ja-JP" altLang="en-US" sz="1400" b="0" i="0" u="none" strike="noStrike" cap="none" normalizeH="0" baseline="0" dirty="0">
                <a:ln>
                  <a:noFill/>
                </a:ln>
                <a:solidFill>
                  <a:schemeClr val="tx1"/>
                </a:solidFill>
                <a:effectLst/>
              </a:rPr>
              <a:t>限界を大幅に超えている</a:t>
            </a:r>
          </a:p>
        </p:txBody>
      </p:sp>
      <p:pic>
        <p:nvPicPr>
          <p:cNvPr id="35" name="図 34">
            <a:extLst>
              <a:ext uri="{FF2B5EF4-FFF2-40B4-BE49-F238E27FC236}">
                <a16:creationId xmlns:a16="http://schemas.microsoft.com/office/drawing/2014/main" id="{F54A0D2E-F5FF-46AA-A192-91C49F2B7A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152" y="997412"/>
            <a:ext cx="3720933" cy="2300904"/>
          </a:xfrm>
          <a:prstGeom prst="rect">
            <a:avLst/>
          </a:prstGeom>
        </p:spPr>
      </p:pic>
      <p:sp>
        <p:nvSpPr>
          <p:cNvPr id="36" name="テキスト ボックス 35">
            <a:extLst>
              <a:ext uri="{FF2B5EF4-FFF2-40B4-BE49-F238E27FC236}">
                <a16:creationId xmlns:a16="http://schemas.microsoft.com/office/drawing/2014/main" id="{CFAA12FD-2610-4053-9605-E0822B5625A4}"/>
              </a:ext>
            </a:extLst>
          </p:cNvPr>
          <p:cNvSpPr txBox="1"/>
          <p:nvPr/>
        </p:nvSpPr>
        <p:spPr>
          <a:xfrm>
            <a:off x="401566" y="5666437"/>
            <a:ext cx="3583873" cy="523220"/>
          </a:xfrm>
          <a:prstGeom prst="rect">
            <a:avLst/>
          </a:prstGeom>
          <a:noFill/>
        </p:spPr>
        <p:txBody>
          <a:bodyPr wrap="square" rtlCol="0">
            <a:spAutoFit/>
          </a:bodyPr>
          <a:lstStyle/>
          <a:p>
            <a:r>
              <a:rPr lang="ja-JP" altLang="en-US" sz="1400" dirty="0"/>
              <a:t>切り欠き部肉厚</a:t>
            </a:r>
            <a:r>
              <a:rPr lang="en-US" altLang="ja-JP" sz="1400" dirty="0"/>
              <a:t>1</a:t>
            </a:r>
            <a:r>
              <a:rPr lang="ja-JP" altLang="en-US" sz="1400" dirty="0"/>
              <a:t>ｍｍ部分拡大内径は</a:t>
            </a:r>
            <a:endParaRPr lang="en-US" altLang="ja-JP" sz="1400" dirty="0"/>
          </a:p>
          <a:p>
            <a:r>
              <a:rPr lang="ja-JP" altLang="en-US" sz="1400" dirty="0"/>
              <a:t>ほぼ全剪断、</a:t>
            </a:r>
            <a:r>
              <a:rPr lang="en-US" altLang="ja-JP" sz="1400" dirty="0"/>
              <a:t>3</a:t>
            </a:r>
            <a:r>
              <a:rPr lang="ja-JP" altLang="en-US" sz="1400" dirty="0"/>
              <a:t>本の線状突起（ビード）付</a:t>
            </a:r>
            <a:endParaRPr kumimoji="1" lang="ja-JP" altLang="en-US" sz="1400" dirty="0"/>
          </a:p>
        </p:txBody>
      </p:sp>
      <p:sp>
        <p:nvSpPr>
          <p:cNvPr id="38" name="角丸四角形 4">
            <a:extLst>
              <a:ext uri="{FF2B5EF4-FFF2-40B4-BE49-F238E27FC236}">
                <a16:creationId xmlns:a16="http://schemas.microsoft.com/office/drawing/2014/main" id="{56B6F45C-0AB3-4D8B-B052-0353AF093A9E}"/>
              </a:ext>
            </a:extLst>
          </p:cNvPr>
          <p:cNvSpPr/>
          <p:nvPr/>
        </p:nvSpPr>
        <p:spPr bwMode="auto">
          <a:xfrm>
            <a:off x="4322813" y="3592041"/>
            <a:ext cx="5061745" cy="732681"/>
          </a:xfrm>
          <a:prstGeom prst="roundRect">
            <a:avLst/>
          </a:prstGeom>
          <a:no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28099" tIns="18732" rIns="0" bIns="0" numCol="1" rtlCol="0" anchor="t" anchorCtr="0" compatLnSpc="1">
            <a:prstTxWarp prst="textNoShape">
              <a:avLst/>
            </a:prstTxWarp>
          </a:bodyPr>
          <a:lstStyle/>
          <a:p>
            <a:pPr defTabSz="936625"/>
            <a:r>
              <a:rPr kumimoji="0" lang="en-US" altLang="ja-JP" sz="1400" b="0" i="0" u="none" strike="noStrike" cap="none" normalizeH="0" baseline="0" dirty="0">
                <a:ln>
                  <a:noFill/>
                </a:ln>
                <a:solidFill>
                  <a:schemeClr val="tx1"/>
                </a:solidFill>
                <a:effectLst/>
              </a:rPr>
              <a:t>【</a:t>
            </a:r>
            <a:r>
              <a:rPr kumimoji="0" lang="ja-JP" altLang="en-US" sz="1400" b="0" i="0" u="none" strike="noStrike" cap="none" normalizeH="0" baseline="0" dirty="0">
                <a:ln>
                  <a:noFill/>
                </a:ln>
                <a:solidFill>
                  <a:schemeClr val="tx1"/>
                </a:solidFill>
                <a:effectLst/>
              </a:rPr>
              <a:t>解決策</a:t>
            </a:r>
            <a:r>
              <a:rPr kumimoji="0" lang="en-US" altLang="ja-JP" sz="1400" b="0" i="0" u="none" strike="noStrike" cap="none" normalizeH="0" baseline="0" dirty="0">
                <a:ln>
                  <a:noFill/>
                </a:ln>
                <a:solidFill>
                  <a:schemeClr val="tx1"/>
                </a:solidFill>
                <a:effectLst/>
              </a:rPr>
              <a:t>】</a:t>
            </a:r>
          </a:p>
          <a:p>
            <a:pPr defTabSz="936625"/>
            <a:r>
              <a:rPr kumimoji="0" lang="ja-JP" altLang="en-US" sz="1400" b="1" i="0" u="none" strike="noStrike" cap="none" normalizeH="0" baseline="0" dirty="0">
                <a:ln>
                  <a:noFill/>
                </a:ln>
                <a:solidFill>
                  <a:schemeClr val="tx1"/>
                </a:solidFill>
                <a:effectLst/>
              </a:rPr>
              <a:t>切り欠き部分の抜きダレ（欠肉）を発生させない為に外形を拘束し、ゼロクリアランスの特殊構造の金型で加工。</a:t>
            </a:r>
            <a:endParaRPr kumimoji="0" lang="en-US" altLang="ja-JP" sz="1400" b="1" i="0" u="none" strike="noStrike" cap="none" normalizeH="0" baseline="0" dirty="0">
              <a:ln>
                <a:noFill/>
              </a:ln>
              <a:solidFill>
                <a:schemeClr val="tx1"/>
              </a:solidFill>
              <a:effectLst/>
            </a:endParaRPr>
          </a:p>
          <a:p>
            <a:pPr defTabSz="936625"/>
            <a:endParaRPr kumimoji="0" lang="en-US" altLang="ja-JP" sz="1400" i="0" u="none" strike="noStrike" cap="none" normalizeH="0" baseline="0" dirty="0">
              <a:ln>
                <a:noFill/>
              </a:ln>
              <a:solidFill>
                <a:schemeClr val="tx1"/>
              </a:solidFill>
              <a:effectLst/>
            </a:endParaRPr>
          </a:p>
          <a:p>
            <a:pPr defTabSz="936625"/>
            <a:endParaRPr kumimoji="0" lang="en-US" altLang="ja-JP" sz="1400" dirty="0">
              <a:solidFill>
                <a:schemeClr val="tx1"/>
              </a:solidFill>
            </a:endParaRPr>
          </a:p>
          <a:p>
            <a:pPr defTabSz="936625"/>
            <a:endParaRPr kumimoji="0" lang="en-US" altLang="ja-JP" sz="1400" b="0" i="0" u="none" strike="noStrike" cap="none" normalizeH="0" baseline="0" dirty="0">
              <a:ln>
                <a:noFill/>
              </a:ln>
              <a:solidFill>
                <a:schemeClr val="tx1"/>
              </a:solidFill>
              <a:effectLst/>
            </a:endParaRPr>
          </a:p>
          <a:p>
            <a:pPr defTabSz="936625"/>
            <a:endParaRPr kumimoji="0" lang="ja-JP" altLang="en-US" sz="1400" b="0" i="0" u="none" strike="noStrike" cap="none" normalizeH="0" baseline="0" dirty="0">
              <a:ln>
                <a:noFill/>
              </a:ln>
              <a:solidFill>
                <a:schemeClr val="tx1"/>
              </a:solidFill>
              <a:effectLst/>
            </a:endParaRPr>
          </a:p>
        </p:txBody>
      </p:sp>
      <p:sp>
        <p:nvSpPr>
          <p:cNvPr id="40" name="下矢印 8">
            <a:extLst>
              <a:ext uri="{FF2B5EF4-FFF2-40B4-BE49-F238E27FC236}">
                <a16:creationId xmlns:a16="http://schemas.microsoft.com/office/drawing/2014/main" id="{14E2AAA5-24E9-43D3-BF7D-6164D9E2EDB1}"/>
              </a:ext>
            </a:extLst>
          </p:cNvPr>
          <p:cNvSpPr/>
          <p:nvPr/>
        </p:nvSpPr>
        <p:spPr bwMode="auto">
          <a:xfrm>
            <a:off x="6333333" y="2123984"/>
            <a:ext cx="252028" cy="270103"/>
          </a:xfrm>
          <a:prstGeom prst="downArrow">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marL="0" marR="0" indent="0" algn="l" defTabSz="936625"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2" name="下矢印 8">
            <a:extLst>
              <a:ext uri="{FF2B5EF4-FFF2-40B4-BE49-F238E27FC236}">
                <a16:creationId xmlns:a16="http://schemas.microsoft.com/office/drawing/2014/main" id="{0B256C65-A89E-4815-B0E7-710D9C8B7073}"/>
              </a:ext>
            </a:extLst>
          </p:cNvPr>
          <p:cNvSpPr/>
          <p:nvPr/>
        </p:nvSpPr>
        <p:spPr bwMode="auto">
          <a:xfrm>
            <a:off x="6366889" y="3297694"/>
            <a:ext cx="252028" cy="238664"/>
          </a:xfrm>
          <a:prstGeom prst="downArrow">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marL="0" marR="0" indent="0" algn="l" defTabSz="936625"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3" name="角丸四角形 4">
            <a:extLst>
              <a:ext uri="{FF2B5EF4-FFF2-40B4-BE49-F238E27FC236}">
                <a16:creationId xmlns:a16="http://schemas.microsoft.com/office/drawing/2014/main" id="{48CBCEFF-D33E-45E3-9C10-82C8AD5AC322}"/>
              </a:ext>
            </a:extLst>
          </p:cNvPr>
          <p:cNvSpPr/>
          <p:nvPr/>
        </p:nvSpPr>
        <p:spPr bwMode="auto">
          <a:xfrm>
            <a:off x="3985440" y="4647468"/>
            <a:ext cx="5850458" cy="1716815"/>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28099" tIns="18732" rIns="0" bIns="0" numCol="1" rtlCol="0" anchor="t" anchorCtr="0" compatLnSpc="1">
            <a:prstTxWarp prst="textNoShape">
              <a:avLst/>
            </a:prstTxWarp>
          </a:bodyPr>
          <a:lstStyle/>
          <a:p>
            <a:pPr defTabSz="936625"/>
            <a:r>
              <a:rPr kumimoji="0" lang="en-US" altLang="ja-JP" sz="1400" b="0" i="0" u="none" strike="noStrike" cap="none" normalizeH="0" baseline="0" dirty="0">
                <a:ln>
                  <a:noFill/>
                </a:ln>
                <a:solidFill>
                  <a:schemeClr val="tx1"/>
                </a:solidFill>
                <a:effectLst/>
              </a:rPr>
              <a:t>【</a:t>
            </a:r>
            <a:r>
              <a:rPr kumimoji="0" lang="ja-JP" altLang="en-US" sz="1400" dirty="0">
                <a:solidFill>
                  <a:schemeClr val="tx1"/>
                </a:solidFill>
              </a:rPr>
              <a:t>結果</a:t>
            </a:r>
            <a:r>
              <a:rPr kumimoji="0" lang="en-US" altLang="ja-JP" sz="1400" b="0" i="0" u="none" strike="noStrike" cap="none" normalizeH="0" baseline="0" dirty="0">
                <a:ln>
                  <a:noFill/>
                </a:ln>
                <a:solidFill>
                  <a:schemeClr val="tx1"/>
                </a:solidFill>
                <a:effectLst/>
              </a:rPr>
              <a:t>】</a:t>
            </a:r>
          </a:p>
          <a:p>
            <a:pPr defTabSz="936625"/>
            <a:r>
              <a:rPr lang="ja-JP" altLang="en-US" sz="1400" dirty="0">
                <a:solidFill>
                  <a:schemeClr val="tx1"/>
                </a:solidFill>
              </a:rPr>
              <a:t>◆材料の逃げ場を無くすことで、</a:t>
            </a:r>
            <a:r>
              <a:rPr lang="en-US" altLang="ja-JP" sz="1400" dirty="0">
                <a:solidFill>
                  <a:schemeClr val="tx1"/>
                </a:solidFill>
              </a:rPr>
              <a:t>8mm</a:t>
            </a:r>
            <a:r>
              <a:rPr lang="ja-JP" altLang="en-US" sz="1400" dirty="0">
                <a:solidFill>
                  <a:schemeClr val="tx1"/>
                </a:solidFill>
              </a:rPr>
              <a:t>の板厚でもダレが発生せず。</a:t>
            </a:r>
            <a:endParaRPr lang="en-US" altLang="ja-JP" sz="1400" dirty="0">
              <a:solidFill>
                <a:schemeClr val="tx1"/>
              </a:solidFill>
            </a:endParaRPr>
          </a:p>
          <a:p>
            <a:pPr defTabSz="936625"/>
            <a:r>
              <a:rPr lang="ja-JP" altLang="en-US" sz="1400" dirty="0">
                <a:solidFill>
                  <a:schemeClr val="tx1"/>
                </a:solidFill>
              </a:rPr>
              <a:t>◆切り欠き部厚みも</a:t>
            </a:r>
            <a:r>
              <a:rPr lang="en-US" altLang="ja-JP" sz="1400" dirty="0">
                <a:solidFill>
                  <a:schemeClr val="tx1"/>
                </a:solidFill>
              </a:rPr>
              <a:t>1</a:t>
            </a:r>
            <a:r>
              <a:rPr lang="ja-JP" altLang="en-US" sz="1400" dirty="0">
                <a:solidFill>
                  <a:schemeClr val="tx1"/>
                </a:solidFill>
              </a:rPr>
              <a:t>ｍｍを実現</a:t>
            </a:r>
            <a:endParaRPr lang="en-US" altLang="ja-JP" sz="1400" dirty="0">
              <a:solidFill>
                <a:schemeClr val="tx1"/>
              </a:solidFill>
            </a:endParaRPr>
          </a:p>
          <a:p>
            <a:pPr defTabSz="936625"/>
            <a:r>
              <a:rPr lang="ja-JP" altLang="en-US" sz="1400" dirty="0">
                <a:solidFill>
                  <a:schemeClr val="tx1"/>
                </a:solidFill>
              </a:rPr>
              <a:t>◆内外径ともほぼ全剪断面、内径の線状突起、切削だったテーパー（</a:t>
            </a:r>
            <a:r>
              <a:rPr lang="en-US" altLang="ja-JP" sz="1400" dirty="0">
                <a:solidFill>
                  <a:schemeClr val="tx1"/>
                </a:solidFill>
              </a:rPr>
              <a:t>C</a:t>
            </a:r>
            <a:r>
              <a:rPr lang="ja-JP" altLang="en-US" sz="1400" dirty="0">
                <a:solidFill>
                  <a:schemeClr val="tx1"/>
                </a:solidFill>
              </a:rPr>
              <a:t>面）部も全てプレス加工。</a:t>
            </a:r>
            <a:endParaRPr lang="en-US" altLang="ja-JP" sz="1400" dirty="0">
              <a:solidFill>
                <a:schemeClr val="tx1"/>
              </a:solidFill>
            </a:endParaRPr>
          </a:p>
          <a:p>
            <a:pPr defTabSz="936625"/>
            <a:r>
              <a:rPr lang="ja-JP" altLang="en-US" sz="1400" b="1" dirty="0">
                <a:solidFill>
                  <a:schemeClr val="tx1"/>
                </a:solidFill>
              </a:rPr>
              <a:t>　プレス加工限界の</a:t>
            </a:r>
            <a:r>
              <a:rPr lang="en-US" altLang="ja-JP" sz="1600" b="1" dirty="0">
                <a:solidFill>
                  <a:srgbClr val="FF0000"/>
                </a:solidFill>
              </a:rPr>
              <a:t>16</a:t>
            </a:r>
            <a:r>
              <a:rPr lang="ja-JP" altLang="en-US" sz="1600" b="1" dirty="0">
                <a:solidFill>
                  <a:srgbClr val="FF0000"/>
                </a:solidFill>
              </a:rPr>
              <a:t>分の</a:t>
            </a:r>
            <a:r>
              <a:rPr lang="en-US" altLang="ja-JP" sz="1600" b="1" dirty="0">
                <a:solidFill>
                  <a:srgbClr val="FF0000"/>
                </a:solidFill>
              </a:rPr>
              <a:t>1</a:t>
            </a:r>
            <a:r>
              <a:rPr lang="ja-JP" altLang="en-US" sz="1400" b="1" dirty="0">
                <a:solidFill>
                  <a:schemeClr val="tx1"/>
                </a:solidFill>
              </a:rPr>
              <a:t>を実現し、　　</a:t>
            </a:r>
            <a:endParaRPr lang="en-US" altLang="ja-JP" sz="1400" b="1" dirty="0">
              <a:solidFill>
                <a:schemeClr val="tx1"/>
              </a:solidFill>
            </a:endParaRPr>
          </a:p>
          <a:p>
            <a:pPr defTabSz="936625"/>
            <a:r>
              <a:rPr lang="ja-JP" altLang="en-US" sz="1400" b="1" dirty="0">
                <a:solidFill>
                  <a:schemeClr val="tx1"/>
                </a:solidFill>
              </a:rPr>
              <a:t>　</a:t>
            </a:r>
            <a:r>
              <a:rPr lang="ja-JP" altLang="en-US" sz="1400" b="1" u="sng" dirty="0">
                <a:solidFill>
                  <a:srgbClr val="FF0000"/>
                </a:solidFill>
              </a:rPr>
              <a:t>プレス加工∔ロータリー研磨</a:t>
            </a:r>
            <a:r>
              <a:rPr lang="ja-JP" altLang="en-US" sz="1400" b="1" u="sng" dirty="0">
                <a:solidFill>
                  <a:schemeClr val="tx1"/>
                </a:solidFill>
              </a:rPr>
              <a:t>だけで完成することに成功</a:t>
            </a:r>
            <a:endParaRPr kumimoji="0" lang="en-US" altLang="ja-JP" sz="1400" b="1" i="0" u="none" strike="noStrike" cap="none" normalizeH="0" baseline="0" dirty="0">
              <a:ln>
                <a:noFill/>
              </a:ln>
              <a:solidFill>
                <a:schemeClr val="tx1"/>
              </a:solidFill>
              <a:effectLst/>
            </a:endParaRPr>
          </a:p>
          <a:p>
            <a:pPr defTabSz="936625"/>
            <a:endParaRPr kumimoji="0" lang="en-US" altLang="ja-JP" sz="1400" dirty="0">
              <a:solidFill>
                <a:schemeClr val="tx1"/>
              </a:solidFill>
            </a:endParaRPr>
          </a:p>
          <a:p>
            <a:pPr defTabSz="936625"/>
            <a:endParaRPr kumimoji="0" lang="en-US" altLang="ja-JP" sz="1400" b="0" i="0" u="none" strike="noStrike" cap="none" normalizeH="0" baseline="0" dirty="0">
              <a:ln>
                <a:noFill/>
              </a:ln>
              <a:solidFill>
                <a:schemeClr val="tx1"/>
              </a:solidFill>
              <a:effectLst/>
            </a:endParaRPr>
          </a:p>
          <a:p>
            <a:pPr defTabSz="936625"/>
            <a:endParaRPr kumimoji="0" lang="ja-JP" altLang="en-US" sz="1400" b="0" i="0" u="none" strike="noStrike" cap="none" normalizeH="0" baseline="0" dirty="0">
              <a:ln>
                <a:noFill/>
              </a:ln>
              <a:solidFill>
                <a:schemeClr val="tx1"/>
              </a:solidFill>
              <a:effectLst/>
            </a:endParaRPr>
          </a:p>
        </p:txBody>
      </p:sp>
      <p:sp>
        <p:nvSpPr>
          <p:cNvPr id="44" name="下矢印 8">
            <a:extLst>
              <a:ext uri="{FF2B5EF4-FFF2-40B4-BE49-F238E27FC236}">
                <a16:creationId xmlns:a16="http://schemas.microsoft.com/office/drawing/2014/main" id="{4A21A157-EDDC-4389-966E-C187CA5DA7DD}"/>
              </a:ext>
            </a:extLst>
          </p:cNvPr>
          <p:cNvSpPr/>
          <p:nvPr/>
        </p:nvSpPr>
        <p:spPr bwMode="auto">
          <a:xfrm>
            <a:off x="6417226" y="4380405"/>
            <a:ext cx="252028" cy="238664"/>
          </a:xfrm>
          <a:prstGeom prst="downArrow">
            <a:avLst/>
          </a:prstGeom>
          <a:noFill/>
          <a:ln w="19050" cap="flat" cmpd="sng" algn="ctr">
            <a:solidFill>
              <a:schemeClr val="tx1"/>
            </a:solidFill>
            <a:prstDash val="solid"/>
            <a:round/>
            <a:headEnd type="none" w="med" len="med"/>
            <a:tailEnd type="none" w="med" len="med"/>
          </a:ln>
          <a:effectLst/>
        </p:spPr>
        <p:txBody>
          <a:bodyPr vert="horz" wrap="square" lIns="28099" tIns="18732" rIns="0" bIns="0" numCol="1" rtlCol="0" anchor="t" anchorCtr="0" compatLnSpc="1">
            <a:prstTxWarp prst="textNoShape">
              <a:avLst/>
            </a:prstTxWarp>
          </a:bodyPr>
          <a:lstStyle/>
          <a:p>
            <a:pPr marL="0" marR="0" indent="0" algn="l" defTabSz="936625"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3863815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3550676" y="114602"/>
            <a:ext cx="2698175" cy="523220"/>
          </a:xfrm>
          <a:prstGeom prst="rect">
            <a:avLst/>
          </a:prstGeom>
        </p:spPr>
        <p:txBody>
          <a:bodyPr wrap="none">
            <a:spAutoFit/>
          </a:bodyPr>
          <a:lstStyle/>
          <a:p>
            <a:pPr algn="l"/>
            <a:r>
              <a:rPr lang="ja-JP" altLang="en-US" sz="2800" dirty="0">
                <a:latin typeface="+mn-ea"/>
              </a:rPr>
              <a:t>特殊構造の金型</a:t>
            </a:r>
            <a:endParaRPr lang="en-US" altLang="ja-JP" sz="28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0333D14D-C543-44DC-A257-F79EAA2B635E}"/>
              </a:ext>
            </a:extLst>
          </p:cNvPr>
          <p:cNvSpPr>
            <a:spLocks noGrp="1"/>
          </p:cNvSpPr>
          <p:nvPr>
            <p:ph type="title"/>
          </p:nvPr>
        </p:nvSpPr>
        <p:spPr>
          <a:xfrm>
            <a:off x="2480553" y="709613"/>
            <a:ext cx="4332526" cy="704851"/>
          </a:xfrm>
        </p:spPr>
        <p:txBody>
          <a:bodyPr/>
          <a:lstStyle/>
          <a:p>
            <a:pPr algn="ctr"/>
            <a:r>
              <a:rPr kumimoji="1" lang="ja-JP" altLang="en-US" dirty="0"/>
              <a:t>開発初期</a:t>
            </a:r>
          </a:p>
        </p:txBody>
      </p:sp>
      <p:pic>
        <p:nvPicPr>
          <p:cNvPr id="10" name="図 9">
            <a:extLst>
              <a:ext uri="{FF2B5EF4-FFF2-40B4-BE49-F238E27FC236}">
                <a16:creationId xmlns:a16="http://schemas.microsoft.com/office/drawing/2014/main" id="{9F654E65-C9E3-437C-BE11-5BEADC1D7AB9}"/>
              </a:ext>
            </a:extLst>
          </p:cNvPr>
          <p:cNvPicPr>
            <a:picLocks noChangeAspect="1"/>
          </p:cNvPicPr>
          <p:nvPr/>
        </p:nvPicPr>
        <p:blipFill>
          <a:blip r:embed="rId6"/>
          <a:stretch>
            <a:fillRect/>
          </a:stretch>
        </p:blipFill>
        <p:spPr>
          <a:xfrm>
            <a:off x="0" y="1999177"/>
            <a:ext cx="9906000" cy="2966814"/>
          </a:xfrm>
          <a:prstGeom prst="rect">
            <a:avLst/>
          </a:prstGeom>
        </p:spPr>
      </p:pic>
    </p:spTree>
    <p:extLst>
      <p:ext uri="{BB962C8B-B14F-4D97-AF65-F5344CB8AC3E}">
        <p14:creationId xmlns:p14="http://schemas.microsoft.com/office/powerpoint/2010/main" val="5572492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3550676" y="114602"/>
            <a:ext cx="2698175" cy="523220"/>
          </a:xfrm>
          <a:prstGeom prst="rect">
            <a:avLst/>
          </a:prstGeom>
        </p:spPr>
        <p:txBody>
          <a:bodyPr wrap="none">
            <a:spAutoFit/>
          </a:bodyPr>
          <a:lstStyle/>
          <a:p>
            <a:pPr algn="l"/>
            <a:r>
              <a:rPr lang="ja-JP" altLang="en-US" sz="2800" dirty="0">
                <a:latin typeface="+mn-ea"/>
              </a:rPr>
              <a:t>特殊構造の金型</a:t>
            </a:r>
            <a:endParaRPr lang="en-US" altLang="ja-JP" sz="28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FAEC033-C249-4B40-ABB7-BD4D5F496A00}"/>
              </a:ext>
            </a:extLst>
          </p:cNvPr>
          <p:cNvSpPr>
            <a:spLocks noGrp="1"/>
          </p:cNvSpPr>
          <p:nvPr>
            <p:ph type="title"/>
          </p:nvPr>
        </p:nvSpPr>
        <p:spPr>
          <a:xfrm>
            <a:off x="651753" y="861364"/>
            <a:ext cx="8457985" cy="996609"/>
          </a:xfrm>
        </p:spPr>
        <p:txBody>
          <a:bodyPr>
            <a:normAutofit fontScale="90000"/>
          </a:bodyPr>
          <a:lstStyle/>
          <a:p>
            <a:r>
              <a:rPr lang="ja-JP" altLang="en-US" dirty="0"/>
              <a:t>開発初期工法で</a:t>
            </a:r>
            <a:r>
              <a:rPr kumimoji="1" lang="ja-JP" altLang="en-US" dirty="0"/>
              <a:t>加工すると欠肉してしまう</a:t>
            </a:r>
            <a:r>
              <a:rPr lang="ja-JP" altLang="en-US" dirty="0"/>
              <a:t>為、工程改善、変更を行った。</a:t>
            </a:r>
            <a:endParaRPr kumimoji="1" lang="ja-JP" altLang="en-US" dirty="0"/>
          </a:p>
        </p:txBody>
      </p:sp>
      <p:pic>
        <p:nvPicPr>
          <p:cNvPr id="16" name="コンテンツ プレースホルダー 15">
            <a:extLst>
              <a:ext uri="{FF2B5EF4-FFF2-40B4-BE49-F238E27FC236}">
                <a16:creationId xmlns:a16="http://schemas.microsoft.com/office/drawing/2014/main" id="{D14A5EDB-AD9D-4442-9F8E-B42E754ADFF3}"/>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l="5995" t="18587" r="12887" b="19484"/>
          <a:stretch/>
        </p:blipFill>
        <p:spPr>
          <a:xfrm>
            <a:off x="1093135" y="2369965"/>
            <a:ext cx="6414154" cy="4054038"/>
          </a:xfrm>
        </p:spPr>
      </p:pic>
      <p:sp>
        <p:nvSpPr>
          <p:cNvPr id="18" name="楕円 17">
            <a:extLst>
              <a:ext uri="{FF2B5EF4-FFF2-40B4-BE49-F238E27FC236}">
                <a16:creationId xmlns:a16="http://schemas.microsoft.com/office/drawing/2014/main" id="{CBC5B90C-4065-4F00-AF0A-40A4C74FD544}"/>
              </a:ext>
            </a:extLst>
          </p:cNvPr>
          <p:cNvSpPr/>
          <p:nvPr/>
        </p:nvSpPr>
        <p:spPr>
          <a:xfrm>
            <a:off x="2170243" y="2817559"/>
            <a:ext cx="1633272" cy="14387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85965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3267108" y="97492"/>
            <a:ext cx="2698175" cy="523220"/>
          </a:xfrm>
          <a:prstGeom prst="rect">
            <a:avLst/>
          </a:prstGeom>
        </p:spPr>
        <p:txBody>
          <a:bodyPr wrap="none">
            <a:spAutoFit/>
          </a:bodyPr>
          <a:lstStyle/>
          <a:p>
            <a:pPr algn="l"/>
            <a:r>
              <a:rPr lang="ja-JP" altLang="en-US" sz="2800" dirty="0">
                <a:latin typeface="+mn-ea"/>
              </a:rPr>
              <a:t>特殊構造の金型</a:t>
            </a:r>
            <a:endParaRPr lang="en-US" altLang="ja-JP" sz="28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483EB100-2998-4747-B415-7A253F224945}"/>
              </a:ext>
            </a:extLst>
          </p:cNvPr>
          <p:cNvPicPr>
            <a:picLocks noChangeAspect="1"/>
          </p:cNvPicPr>
          <p:nvPr/>
        </p:nvPicPr>
        <p:blipFill rotWithShape="1">
          <a:blip r:embed="rId6"/>
          <a:srcRect l="28657" t="11266" r="29268" b="57077"/>
          <a:stretch/>
        </p:blipFill>
        <p:spPr>
          <a:xfrm>
            <a:off x="649381" y="2110398"/>
            <a:ext cx="8891081" cy="4281990"/>
          </a:xfrm>
          <a:prstGeom prst="rect">
            <a:avLst/>
          </a:prstGeom>
        </p:spPr>
      </p:pic>
      <p:sp>
        <p:nvSpPr>
          <p:cNvPr id="16" name="タイトル 15">
            <a:extLst>
              <a:ext uri="{FF2B5EF4-FFF2-40B4-BE49-F238E27FC236}">
                <a16:creationId xmlns:a16="http://schemas.microsoft.com/office/drawing/2014/main" id="{817DD2D5-B957-434B-99C5-294DA6717D00}"/>
              </a:ext>
            </a:extLst>
          </p:cNvPr>
          <p:cNvSpPr>
            <a:spLocks noGrp="1"/>
          </p:cNvSpPr>
          <p:nvPr>
            <p:ph type="title"/>
          </p:nvPr>
        </p:nvSpPr>
        <p:spPr>
          <a:xfrm>
            <a:off x="529008" y="722856"/>
            <a:ext cx="8174376" cy="793752"/>
          </a:xfrm>
        </p:spPr>
        <p:txBody>
          <a:bodyPr>
            <a:normAutofit/>
          </a:bodyPr>
          <a:lstStyle/>
          <a:p>
            <a:pPr algn="ctr"/>
            <a:r>
              <a:rPr kumimoji="1" lang="ja-JP" altLang="en-US" sz="4000" b="1" dirty="0"/>
              <a:t>　初期工程は計３工程で穴仕上げ</a:t>
            </a:r>
          </a:p>
        </p:txBody>
      </p:sp>
      <p:sp>
        <p:nvSpPr>
          <p:cNvPr id="18" name="正方形/長方形 17">
            <a:extLst>
              <a:ext uri="{FF2B5EF4-FFF2-40B4-BE49-F238E27FC236}">
                <a16:creationId xmlns:a16="http://schemas.microsoft.com/office/drawing/2014/main" id="{07C7E118-9CA1-4AD9-80F9-33A8905710A1}"/>
              </a:ext>
            </a:extLst>
          </p:cNvPr>
          <p:cNvSpPr/>
          <p:nvPr/>
        </p:nvSpPr>
        <p:spPr>
          <a:xfrm>
            <a:off x="507340" y="1629934"/>
            <a:ext cx="2235860" cy="7810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t>下</a:t>
            </a:r>
            <a:r>
              <a:rPr kumimoji="1" lang="ja-JP" altLang="en-US" b="1" dirty="0"/>
              <a:t>穴パンチ</a:t>
            </a:r>
            <a:endParaRPr kumimoji="1" lang="en-US" altLang="ja-JP" b="1" dirty="0"/>
          </a:p>
          <a:p>
            <a:pPr algn="ctr"/>
            <a:r>
              <a:rPr kumimoji="1" lang="ja-JP" altLang="en-US" b="1" dirty="0"/>
              <a:t>（刃先ｽﾄﾚｰﾄ）</a:t>
            </a:r>
          </a:p>
        </p:txBody>
      </p:sp>
      <p:sp>
        <p:nvSpPr>
          <p:cNvPr id="26" name="正方形/長方形 25">
            <a:extLst>
              <a:ext uri="{FF2B5EF4-FFF2-40B4-BE49-F238E27FC236}">
                <a16:creationId xmlns:a16="http://schemas.microsoft.com/office/drawing/2014/main" id="{221C55C2-09C4-4162-AA21-4D1A083BA1CB}"/>
              </a:ext>
            </a:extLst>
          </p:cNvPr>
          <p:cNvSpPr/>
          <p:nvPr/>
        </p:nvSpPr>
        <p:spPr>
          <a:xfrm>
            <a:off x="4043309" y="1634396"/>
            <a:ext cx="2235861" cy="7810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t>仕上げ穴</a:t>
            </a:r>
            <a:r>
              <a:rPr kumimoji="1" lang="ja-JP" altLang="en-US" b="1" dirty="0"/>
              <a:t>パンチ</a:t>
            </a:r>
            <a:endParaRPr kumimoji="1" lang="en-US" altLang="ja-JP" b="1" dirty="0"/>
          </a:p>
          <a:p>
            <a:pPr algn="ctr"/>
            <a:r>
              <a:rPr kumimoji="1" lang="ja-JP" altLang="en-US" b="1" dirty="0"/>
              <a:t>（刃先</a:t>
            </a:r>
            <a:r>
              <a:rPr kumimoji="1" lang="en-US" altLang="ja-JP" b="1" dirty="0"/>
              <a:t>PW</a:t>
            </a:r>
            <a:r>
              <a:rPr kumimoji="1" lang="ja-JP" altLang="en-US" b="1" dirty="0"/>
              <a:t>形状）</a:t>
            </a:r>
          </a:p>
        </p:txBody>
      </p:sp>
      <p:sp>
        <p:nvSpPr>
          <p:cNvPr id="27" name="正方形/長方形 26">
            <a:extLst>
              <a:ext uri="{FF2B5EF4-FFF2-40B4-BE49-F238E27FC236}">
                <a16:creationId xmlns:a16="http://schemas.microsoft.com/office/drawing/2014/main" id="{A0438E6B-7CB4-448A-8D9A-6ACEA199200D}"/>
              </a:ext>
            </a:extLst>
          </p:cNvPr>
          <p:cNvSpPr/>
          <p:nvPr/>
        </p:nvSpPr>
        <p:spPr>
          <a:xfrm>
            <a:off x="7889639" y="1711575"/>
            <a:ext cx="1509021" cy="632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a:t>C</a:t>
            </a:r>
            <a:r>
              <a:rPr kumimoji="1" lang="ja-JP" altLang="en-US" sz="2000" b="1" dirty="0"/>
              <a:t>面</a:t>
            </a:r>
            <a:r>
              <a:rPr kumimoji="1" lang="ja-JP" altLang="en-US" b="1" dirty="0"/>
              <a:t>パンチ</a:t>
            </a:r>
          </a:p>
        </p:txBody>
      </p:sp>
      <p:sp>
        <p:nvSpPr>
          <p:cNvPr id="4" name="楕円 3">
            <a:extLst>
              <a:ext uri="{FF2B5EF4-FFF2-40B4-BE49-F238E27FC236}">
                <a16:creationId xmlns:a16="http://schemas.microsoft.com/office/drawing/2014/main" id="{36018CAC-B77E-43D3-90C0-3CB45DC660E3}"/>
              </a:ext>
            </a:extLst>
          </p:cNvPr>
          <p:cNvSpPr/>
          <p:nvPr/>
        </p:nvSpPr>
        <p:spPr>
          <a:xfrm>
            <a:off x="365538" y="2324168"/>
            <a:ext cx="2519464" cy="40407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09B1401C-05E4-4179-A992-087C0276D1C4}"/>
              </a:ext>
            </a:extLst>
          </p:cNvPr>
          <p:cNvSpPr/>
          <p:nvPr/>
        </p:nvSpPr>
        <p:spPr>
          <a:xfrm>
            <a:off x="3820304" y="2310305"/>
            <a:ext cx="2519464" cy="40407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6BD0710-CF2D-4005-A89D-E2C2F06C175A}"/>
              </a:ext>
            </a:extLst>
          </p:cNvPr>
          <p:cNvSpPr/>
          <p:nvPr/>
        </p:nvSpPr>
        <p:spPr>
          <a:xfrm>
            <a:off x="1964987" y="3628417"/>
            <a:ext cx="3259516" cy="1777333"/>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tx1"/>
                </a:solidFill>
              </a:rPr>
              <a:t>一体化</a:t>
            </a:r>
            <a:endParaRPr kumimoji="1" lang="en-US" altLang="ja-JP" sz="5400" dirty="0">
              <a:solidFill>
                <a:schemeClr val="tx1"/>
              </a:solidFill>
            </a:endParaRPr>
          </a:p>
        </p:txBody>
      </p:sp>
    </p:spTree>
    <p:extLst>
      <p:ext uri="{BB962C8B-B14F-4D97-AF65-F5344CB8AC3E}">
        <p14:creationId xmlns:p14="http://schemas.microsoft.com/office/powerpoint/2010/main" val="2363161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3399334" y="85339"/>
            <a:ext cx="2698175" cy="523220"/>
          </a:xfrm>
          <a:prstGeom prst="rect">
            <a:avLst/>
          </a:prstGeom>
        </p:spPr>
        <p:txBody>
          <a:bodyPr wrap="none">
            <a:spAutoFit/>
          </a:bodyPr>
          <a:lstStyle/>
          <a:p>
            <a:pPr algn="l"/>
            <a:r>
              <a:rPr lang="ja-JP" altLang="en-US" sz="2800" dirty="0">
                <a:latin typeface="+mn-ea"/>
              </a:rPr>
              <a:t>特殊構造の金型</a:t>
            </a:r>
            <a:endParaRPr lang="en-US" altLang="ja-JP" sz="28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406CEB87-C19B-4B90-BA38-E3E2B05354D9}"/>
              </a:ext>
            </a:extLst>
          </p:cNvPr>
          <p:cNvPicPr>
            <a:picLocks noChangeAspect="1"/>
          </p:cNvPicPr>
          <p:nvPr/>
        </p:nvPicPr>
        <p:blipFill rotWithShape="1">
          <a:blip r:embed="rId6"/>
          <a:srcRect l="51114" t="63275" r="36983" b="10776"/>
          <a:stretch/>
        </p:blipFill>
        <p:spPr>
          <a:xfrm>
            <a:off x="5142868" y="1427510"/>
            <a:ext cx="1909281" cy="4981538"/>
          </a:xfrm>
          <a:prstGeom prst="rect">
            <a:avLst/>
          </a:prstGeom>
        </p:spPr>
      </p:pic>
      <p:sp>
        <p:nvSpPr>
          <p:cNvPr id="19" name="正方形/長方形 18">
            <a:extLst>
              <a:ext uri="{FF2B5EF4-FFF2-40B4-BE49-F238E27FC236}">
                <a16:creationId xmlns:a16="http://schemas.microsoft.com/office/drawing/2014/main" id="{A1CB3682-401B-45CC-A31B-D076EE4C8E41}"/>
              </a:ext>
            </a:extLst>
          </p:cNvPr>
          <p:cNvSpPr/>
          <p:nvPr/>
        </p:nvSpPr>
        <p:spPr>
          <a:xfrm>
            <a:off x="7117271" y="1665069"/>
            <a:ext cx="1830624" cy="793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t>内径拘束付き</a:t>
            </a:r>
            <a:r>
              <a:rPr lang="en-US" altLang="ja-JP" sz="2000" b="1" dirty="0"/>
              <a:t>C</a:t>
            </a:r>
            <a:r>
              <a:rPr lang="ja-JP" altLang="en-US" sz="2000" b="1" dirty="0"/>
              <a:t>面</a:t>
            </a:r>
            <a:r>
              <a:rPr kumimoji="1" lang="ja-JP" altLang="en-US" b="1" dirty="0"/>
              <a:t>パンチ</a:t>
            </a:r>
          </a:p>
        </p:txBody>
      </p:sp>
      <p:sp>
        <p:nvSpPr>
          <p:cNvPr id="6" name="正方形/長方形 5">
            <a:extLst>
              <a:ext uri="{FF2B5EF4-FFF2-40B4-BE49-F238E27FC236}">
                <a16:creationId xmlns:a16="http://schemas.microsoft.com/office/drawing/2014/main" id="{7FB2C265-EF15-4CE8-B4FD-4A497C285100}"/>
              </a:ext>
            </a:extLst>
          </p:cNvPr>
          <p:cNvSpPr/>
          <p:nvPr/>
        </p:nvSpPr>
        <p:spPr>
          <a:xfrm>
            <a:off x="1941168" y="1705849"/>
            <a:ext cx="1371600" cy="4300574"/>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dirty="0"/>
              <a:t>下穴仕上げ穴一体パンチ</a:t>
            </a:r>
          </a:p>
        </p:txBody>
      </p:sp>
      <p:sp>
        <p:nvSpPr>
          <p:cNvPr id="7" name="四角形: 角を丸くする 6">
            <a:extLst>
              <a:ext uri="{FF2B5EF4-FFF2-40B4-BE49-F238E27FC236}">
                <a16:creationId xmlns:a16="http://schemas.microsoft.com/office/drawing/2014/main" id="{702C378A-335F-465E-ABFD-E93EF17EB2D8}"/>
              </a:ext>
            </a:extLst>
          </p:cNvPr>
          <p:cNvSpPr/>
          <p:nvPr/>
        </p:nvSpPr>
        <p:spPr>
          <a:xfrm>
            <a:off x="1941168" y="901782"/>
            <a:ext cx="1371600" cy="6118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１工程</a:t>
            </a:r>
          </a:p>
        </p:txBody>
      </p:sp>
      <p:sp>
        <p:nvSpPr>
          <p:cNvPr id="22" name="四角形: 角を丸くする 21">
            <a:extLst>
              <a:ext uri="{FF2B5EF4-FFF2-40B4-BE49-F238E27FC236}">
                <a16:creationId xmlns:a16="http://schemas.microsoft.com/office/drawing/2014/main" id="{1C474424-F197-47C4-828E-7D4E99A43EF8}"/>
              </a:ext>
            </a:extLst>
          </p:cNvPr>
          <p:cNvSpPr/>
          <p:nvPr/>
        </p:nvSpPr>
        <p:spPr>
          <a:xfrm>
            <a:off x="5697058" y="882916"/>
            <a:ext cx="1371600" cy="6118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２</a:t>
            </a:r>
            <a:r>
              <a:rPr kumimoji="1" lang="ja-JP" altLang="en-US" dirty="0"/>
              <a:t>工程</a:t>
            </a:r>
          </a:p>
        </p:txBody>
      </p:sp>
    </p:spTree>
    <p:extLst>
      <p:ext uri="{BB962C8B-B14F-4D97-AF65-F5344CB8AC3E}">
        <p14:creationId xmlns:p14="http://schemas.microsoft.com/office/powerpoint/2010/main" val="34985016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3550676" y="114602"/>
            <a:ext cx="2698175" cy="523220"/>
          </a:xfrm>
          <a:prstGeom prst="rect">
            <a:avLst/>
          </a:prstGeom>
        </p:spPr>
        <p:txBody>
          <a:bodyPr wrap="none">
            <a:spAutoFit/>
          </a:bodyPr>
          <a:lstStyle/>
          <a:p>
            <a:pPr algn="l"/>
            <a:r>
              <a:rPr lang="ja-JP" altLang="en-US" sz="2800" dirty="0">
                <a:latin typeface="+mn-ea"/>
              </a:rPr>
              <a:t>特殊構造の金型</a:t>
            </a:r>
            <a:endParaRPr lang="en-US" altLang="ja-JP" sz="28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FAEC033-C249-4B40-ABB7-BD4D5F496A00}"/>
              </a:ext>
            </a:extLst>
          </p:cNvPr>
          <p:cNvSpPr>
            <a:spLocks noGrp="1"/>
          </p:cNvSpPr>
          <p:nvPr>
            <p:ph type="title"/>
          </p:nvPr>
        </p:nvSpPr>
        <p:spPr>
          <a:xfrm>
            <a:off x="599462" y="805797"/>
            <a:ext cx="8250405" cy="676272"/>
          </a:xfrm>
        </p:spPr>
        <p:txBody>
          <a:bodyPr/>
          <a:lstStyle/>
          <a:p>
            <a:pPr algn="ctr"/>
            <a:r>
              <a:rPr lang="ja-JP" altLang="en-US" dirty="0"/>
              <a:t>工法改善により欠肉無し</a:t>
            </a:r>
            <a:endParaRPr kumimoji="1" lang="ja-JP" altLang="en-US" dirty="0"/>
          </a:p>
        </p:txBody>
      </p:sp>
      <p:pic>
        <p:nvPicPr>
          <p:cNvPr id="6" name="コンテンツ プレースホルダー 5">
            <a:extLst>
              <a:ext uri="{FF2B5EF4-FFF2-40B4-BE49-F238E27FC236}">
                <a16:creationId xmlns:a16="http://schemas.microsoft.com/office/drawing/2014/main" id="{4C2FDCC9-3933-4279-88BB-73F1D5F206AE}"/>
              </a:ext>
            </a:extLst>
          </p:cNvPr>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l="8806" t="18042" r="13449" b="21340"/>
          <a:stretch/>
        </p:blipFill>
        <p:spPr>
          <a:xfrm>
            <a:off x="932090" y="1550176"/>
            <a:ext cx="7917777" cy="4826755"/>
          </a:xfrm>
        </p:spPr>
      </p:pic>
      <p:sp>
        <p:nvSpPr>
          <p:cNvPr id="26" name="楕円 25">
            <a:extLst>
              <a:ext uri="{FF2B5EF4-FFF2-40B4-BE49-F238E27FC236}">
                <a16:creationId xmlns:a16="http://schemas.microsoft.com/office/drawing/2014/main" id="{96B339E6-8042-40C4-B97B-665E155654F8}"/>
              </a:ext>
            </a:extLst>
          </p:cNvPr>
          <p:cNvSpPr/>
          <p:nvPr/>
        </p:nvSpPr>
        <p:spPr>
          <a:xfrm>
            <a:off x="2590167" y="1880417"/>
            <a:ext cx="1339807" cy="12258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630742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oup 5"/>
          <p:cNvGrpSpPr>
            <a:grpSpLocks/>
          </p:cNvGrpSpPr>
          <p:nvPr/>
        </p:nvGrpSpPr>
        <p:grpSpPr bwMode="auto">
          <a:xfrm>
            <a:off x="507340" y="620713"/>
            <a:ext cx="8602398" cy="88900"/>
            <a:chOff x="385" y="2296"/>
            <a:chExt cx="5002" cy="56"/>
          </a:xfrm>
        </p:grpSpPr>
        <p:sp>
          <p:nvSpPr>
            <p:cNvPr id="4102" name="Rectangle 6"/>
            <p:cNvSpPr>
              <a:spLocks noChangeArrowheads="1"/>
            </p:cNvSpPr>
            <p:nvPr/>
          </p:nvSpPr>
          <p:spPr bwMode="auto">
            <a:xfrm>
              <a:off x="385" y="2296"/>
              <a:ext cx="2705" cy="56"/>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3" name="Line 7"/>
            <p:cNvSpPr>
              <a:spLocks noChangeShapeType="1"/>
            </p:cNvSpPr>
            <p:nvPr/>
          </p:nvSpPr>
          <p:spPr bwMode="auto">
            <a:xfrm>
              <a:off x="385" y="2296"/>
              <a:ext cx="5002"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06" name="Line 10"/>
          <p:cNvSpPr>
            <a:spLocks noChangeShapeType="1"/>
          </p:cNvSpPr>
          <p:nvPr/>
        </p:nvSpPr>
        <p:spPr bwMode="auto">
          <a:xfrm>
            <a:off x="974558" y="6453188"/>
            <a:ext cx="874570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正方形/長方形 11"/>
          <p:cNvSpPr/>
          <p:nvPr/>
        </p:nvSpPr>
        <p:spPr>
          <a:xfrm>
            <a:off x="3550676" y="114602"/>
            <a:ext cx="2698175" cy="523220"/>
          </a:xfrm>
          <a:prstGeom prst="rect">
            <a:avLst/>
          </a:prstGeom>
        </p:spPr>
        <p:txBody>
          <a:bodyPr wrap="none">
            <a:spAutoFit/>
          </a:bodyPr>
          <a:lstStyle/>
          <a:p>
            <a:pPr algn="l"/>
            <a:r>
              <a:rPr lang="ja-JP" altLang="en-US" sz="2800" dirty="0">
                <a:latin typeface="+mn-ea"/>
              </a:rPr>
              <a:t>特殊構造の金型</a:t>
            </a:r>
            <a:endParaRPr lang="en-US" altLang="ja-JP" sz="2800" dirty="0">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7" y="6541470"/>
            <a:ext cx="23479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光工業株式会社">
            <a:hlinkClick r:id="rId4"/>
            <a:extLst>
              <a:ext uri="{FF2B5EF4-FFF2-40B4-BE49-F238E27FC236}">
                <a16:creationId xmlns:a16="http://schemas.microsoft.com/office/drawing/2014/main" id="{75D49141-FBBD-4BF9-84DD-F5073426B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871" y="6521296"/>
            <a:ext cx="2265027" cy="29593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E44C8DD5-EF22-49FA-8491-06BFEF957CD3}"/>
              </a:ext>
            </a:extLst>
          </p:cNvPr>
          <p:cNvSpPr>
            <a:spLocks noGrp="1"/>
          </p:cNvSpPr>
          <p:nvPr>
            <p:ph type="title"/>
          </p:nvPr>
        </p:nvSpPr>
        <p:spPr>
          <a:xfrm>
            <a:off x="536576" y="929020"/>
            <a:ext cx="8543925" cy="1325563"/>
          </a:xfrm>
        </p:spPr>
        <p:txBody>
          <a:bodyPr/>
          <a:lstStyle/>
          <a:p>
            <a:pPr algn="ctr"/>
            <a:r>
              <a:rPr kumimoji="1" lang="ja-JP" altLang="en-US" dirty="0"/>
              <a:t>比較１</a:t>
            </a:r>
          </a:p>
        </p:txBody>
      </p:sp>
      <p:pic>
        <p:nvPicPr>
          <p:cNvPr id="5" name="コンテンツ プレースホルダー 4">
            <a:extLst>
              <a:ext uri="{FF2B5EF4-FFF2-40B4-BE49-F238E27FC236}">
                <a16:creationId xmlns:a16="http://schemas.microsoft.com/office/drawing/2014/main" id="{8E65F957-9A0E-43FB-B502-3A58CD29B98F}"/>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t="20557" b="35351"/>
          <a:stretch/>
        </p:blipFill>
        <p:spPr>
          <a:xfrm>
            <a:off x="520301" y="2515307"/>
            <a:ext cx="8545609" cy="3056314"/>
          </a:xfrm>
        </p:spPr>
      </p:pic>
      <p:sp>
        <p:nvSpPr>
          <p:cNvPr id="6" name="楕円 5">
            <a:extLst>
              <a:ext uri="{FF2B5EF4-FFF2-40B4-BE49-F238E27FC236}">
                <a16:creationId xmlns:a16="http://schemas.microsoft.com/office/drawing/2014/main" id="{A3A3C9E7-319D-403E-87C8-FBC99B59EB16}"/>
              </a:ext>
            </a:extLst>
          </p:cNvPr>
          <p:cNvSpPr/>
          <p:nvPr/>
        </p:nvSpPr>
        <p:spPr>
          <a:xfrm>
            <a:off x="2957209" y="3429000"/>
            <a:ext cx="1021404" cy="924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D0F69D2D-5517-4DB6-AC9C-F355B605E58D}"/>
              </a:ext>
            </a:extLst>
          </p:cNvPr>
          <p:cNvSpPr/>
          <p:nvPr/>
        </p:nvSpPr>
        <p:spPr>
          <a:xfrm>
            <a:off x="7091463" y="3429000"/>
            <a:ext cx="813881" cy="924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4115877"/>
      </p:ext>
    </p:extLst>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11526</TotalTime>
  <Words>964</Words>
  <Application>Microsoft Office PowerPoint</Application>
  <PresentationFormat>A4 210 x 297 mm</PresentationFormat>
  <Paragraphs>135</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ＭＳ Ｐゴシック</vt:lpstr>
      <vt:lpstr>ＭＳ ゴシック</vt:lpstr>
      <vt:lpstr>source-han-serif-japanese</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開発初期</vt:lpstr>
      <vt:lpstr>開発初期工法で加工すると欠肉してしまう為、工程改善、変更を行った。</vt:lpstr>
      <vt:lpstr>　初期工程は計３工程で穴仕上げ</vt:lpstr>
      <vt:lpstr>PowerPoint プレゼンテーション</vt:lpstr>
      <vt:lpstr>工法改善により欠肉無し</vt:lpstr>
      <vt:lpstr>比較１</vt:lpstr>
      <vt:lpstr>比較２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(株)スギムラ精工</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3DCAD</dc:creator>
  <cp:lastModifiedBy>佐藤直志</cp:lastModifiedBy>
  <cp:revision>881</cp:revision>
  <cp:lastPrinted>2022-11-07T06:54:40Z</cp:lastPrinted>
  <dcterms:created xsi:type="dcterms:W3CDTF">2009-11-04T14:18:52Z</dcterms:created>
  <dcterms:modified xsi:type="dcterms:W3CDTF">2023-01-18T02:52:47Z</dcterms:modified>
</cp:coreProperties>
</file>